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1" autoAdjust="0"/>
    <p:restoredTop sz="94660"/>
  </p:normalViewPr>
  <p:slideViewPr>
    <p:cSldViewPr snapToGrid="0">
      <p:cViewPr varScale="1">
        <p:scale>
          <a:sx n="90" d="100"/>
          <a:sy n="90" d="100"/>
        </p:scale>
        <p:origin x="1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71B00-1E3C-48C8-A932-1A7AE9F9783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B4464B1A-8630-4279-9820-09DD378F341D}">
      <dgm:prSet phldrT="[Text]"/>
      <dgm:spPr/>
      <dgm:t>
        <a:bodyPr/>
        <a:lstStyle/>
        <a:p>
          <a:r>
            <a:rPr lang="fa-IR" dirty="0"/>
            <a:t>مرکز ارتباطات</a:t>
          </a:r>
          <a:endParaRPr lang="en-US" dirty="0"/>
        </a:p>
      </dgm:t>
    </dgm:pt>
    <dgm:pt modelId="{E97EA2D9-1918-4ACF-A70F-2DC6B5EC23C7}" type="parTrans" cxnId="{EC459CEC-2E95-482C-98F8-FC1256966537}">
      <dgm:prSet/>
      <dgm:spPr/>
      <dgm:t>
        <a:bodyPr/>
        <a:lstStyle/>
        <a:p>
          <a:endParaRPr lang="en-US"/>
        </a:p>
      </dgm:t>
    </dgm:pt>
    <dgm:pt modelId="{C41FFCD0-F98D-40DE-ABA8-5C44107F2D7F}" type="sibTrans" cxnId="{EC459CEC-2E95-482C-98F8-FC1256966537}">
      <dgm:prSet/>
      <dgm:spPr/>
      <dgm:t>
        <a:bodyPr/>
        <a:lstStyle/>
        <a:p>
          <a:endParaRPr lang="en-US"/>
        </a:p>
      </dgm:t>
    </dgm:pt>
    <dgm:pt modelId="{09960CA9-EB33-4980-BEA1-1295FFBD47AB}">
      <dgm:prSet phldrT="[Text]"/>
      <dgm:spPr/>
      <dgm:t>
        <a:bodyPr/>
        <a:lstStyle/>
        <a:p>
          <a:r>
            <a:rPr lang="fa-IR" dirty="0"/>
            <a:t>واحد </a:t>
          </a:r>
        </a:p>
        <a:p>
          <a:r>
            <a:rPr lang="fa-IR" dirty="0"/>
            <a:t>50-10</a:t>
          </a:r>
          <a:endParaRPr lang="en-US" dirty="0"/>
        </a:p>
      </dgm:t>
    </dgm:pt>
    <dgm:pt modelId="{AB659957-3AB6-44D2-95F9-5ED706E9F70F}" type="parTrans" cxnId="{36D5FCEF-38F8-488F-9D8A-D61E06484EE8}">
      <dgm:prSet/>
      <dgm:spPr/>
      <dgm:t>
        <a:bodyPr/>
        <a:lstStyle/>
        <a:p>
          <a:endParaRPr lang="en-US"/>
        </a:p>
      </dgm:t>
    </dgm:pt>
    <dgm:pt modelId="{B6E50CFA-B49C-4CDC-85FF-E6FA48C1C3FB}" type="sibTrans" cxnId="{36D5FCEF-38F8-488F-9D8A-D61E06484EE8}">
      <dgm:prSet/>
      <dgm:spPr/>
      <dgm:t>
        <a:bodyPr/>
        <a:lstStyle/>
        <a:p>
          <a:endParaRPr lang="en-US"/>
        </a:p>
      </dgm:t>
    </dgm:pt>
    <dgm:pt modelId="{5E2C6CAF-1D28-4B54-A8D2-5850760DA89F}">
      <dgm:prSet phldrT="[Text]"/>
      <dgm:spPr/>
      <dgm:t>
        <a:bodyPr/>
        <a:lstStyle/>
        <a:p>
          <a:r>
            <a:rPr lang="fa-IR" dirty="0"/>
            <a:t>واحد اعزام و راهبری آمبولانس</a:t>
          </a:r>
          <a:endParaRPr lang="en-US" dirty="0"/>
        </a:p>
      </dgm:t>
    </dgm:pt>
    <dgm:pt modelId="{9D6AF4A2-6DEA-401D-8055-02D1CD4D946F}" type="parTrans" cxnId="{145AEB43-7ECA-46A9-A6F3-885A555BC7CD}">
      <dgm:prSet/>
      <dgm:spPr/>
      <dgm:t>
        <a:bodyPr/>
        <a:lstStyle/>
        <a:p>
          <a:endParaRPr lang="en-US"/>
        </a:p>
      </dgm:t>
    </dgm:pt>
    <dgm:pt modelId="{86343C80-E73A-4E31-A942-E268F99C363B}" type="sibTrans" cxnId="{145AEB43-7ECA-46A9-A6F3-885A555BC7CD}">
      <dgm:prSet/>
      <dgm:spPr/>
      <dgm:t>
        <a:bodyPr/>
        <a:lstStyle/>
        <a:p>
          <a:endParaRPr lang="en-US"/>
        </a:p>
      </dgm:t>
    </dgm:pt>
    <dgm:pt modelId="{7C674429-661E-4C52-AC89-E8B10470FC5B}">
      <dgm:prSet phldrT="[Text]"/>
      <dgm:spPr/>
      <dgm:t>
        <a:bodyPr/>
        <a:lstStyle/>
        <a:p>
          <a:r>
            <a:rPr lang="fa-IR" dirty="0"/>
            <a:t>واحد پذیرش</a:t>
          </a:r>
          <a:endParaRPr lang="en-US" dirty="0"/>
        </a:p>
      </dgm:t>
    </dgm:pt>
    <dgm:pt modelId="{5AC568EB-4471-49DE-98F0-CB7ACE2253AC}" type="parTrans" cxnId="{05C1146C-E53F-4087-8C05-8098972441B3}">
      <dgm:prSet/>
      <dgm:spPr/>
      <dgm:t>
        <a:bodyPr/>
        <a:lstStyle/>
        <a:p>
          <a:endParaRPr lang="en-US"/>
        </a:p>
      </dgm:t>
    </dgm:pt>
    <dgm:pt modelId="{5FD674E3-8EEA-44A8-9A36-AC6BB6A38A62}" type="sibTrans" cxnId="{05C1146C-E53F-4087-8C05-8098972441B3}">
      <dgm:prSet/>
      <dgm:spPr/>
      <dgm:t>
        <a:bodyPr/>
        <a:lstStyle/>
        <a:p>
          <a:endParaRPr lang="en-US"/>
        </a:p>
      </dgm:t>
    </dgm:pt>
    <dgm:pt modelId="{A57D31E6-24D9-4E40-8D32-03E83F28AD3F}">
      <dgm:prSet phldrT="[Text]"/>
      <dgm:spPr/>
      <dgm:t>
        <a:bodyPr/>
        <a:lstStyle/>
        <a:p>
          <a:r>
            <a:rPr lang="fa-IR" dirty="0"/>
            <a:t>واحد تریاژ تلفنی</a:t>
          </a:r>
          <a:endParaRPr lang="en-US" dirty="0"/>
        </a:p>
      </dgm:t>
    </dgm:pt>
    <dgm:pt modelId="{60CBBC90-7D37-4860-A9A9-0339E081950C}" type="parTrans" cxnId="{1CEDC9F7-6E55-417E-BCBD-6E566957E65D}">
      <dgm:prSet/>
      <dgm:spPr/>
      <dgm:t>
        <a:bodyPr/>
        <a:lstStyle/>
        <a:p>
          <a:endParaRPr lang="en-US"/>
        </a:p>
      </dgm:t>
    </dgm:pt>
    <dgm:pt modelId="{0D8627CD-5C06-4297-B3AD-E2E8E881093E}" type="sibTrans" cxnId="{1CEDC9F7-6E55-417E-BCBD-6E566957E65D}">
      <dgm:prSet/>
      <dgm:spPr/>
      <dgm:t>
        <a:bodyPr/>
        <a:lstStyle/>
        <a:p>
          <a:endParaRPr lang="en-US"/>
        </a:p>
      </dgm:t>
    </dgm:pt>
    <dgm:pt modelId="{189ECAB4-8DCC-4DBB-9031-35D8CFF13E80}">
      <dgm:prSet/>
      <dgm:spPr/>
      <dgm:t>
        <a:bodyPr/>
        <a:lstStyle/>
        <a:p>
          <a:endParaRPr lang="en-US"/>
        </a:p>
      </dgm:t>
    </dgm:pt>
    <dgm:pt modelId="{8AA49240-AA46-4B37-B360-310D592C9C39}" type="parTrans" cxnId="{1BCA8EA4-907E-4847-B3FA-3E4F3B8C705B}">
      <dgm:prSet/>
      <dgm:spPr/>
      <dgm:t>
        <a:bodyPr/>
        <a:lstStyle/>
        <a:p>
          <a:endParaRPr lang="en-US"/>
        </a:p>
      </dgm:t>
    </dgm:pt>
    <dgm:pt modelId="{8FA79ACB-DFC6-4AC2-ADA2-9DB38B7ABA8B}" type="sibTrans" cxnId="{1BCA8EA4-907E-4847-B3FA-3E4F3B8C705B}">
      <dgm:prSet/>
      <dgm:spPr/>
      <dgm:t>
        <a:bodyPr/>
        <a:lstStyle/>
        <a:p>
          <a:endParaRPr lang="en-US"/>
        </a:p>
      </dgm:t>
    </dgm:pt>
    <dgm:pt modelId="{D2DE0FBE-7CF0-41FD-99E6-5B80FB225BCC}" type="pres">
      <dgm:prSet presAssocID="{09571B00-1E3C-48C8-A932-1A7AE9F97839}" presName="Name0" presStyleCnt="0">
        <dgm:presLayoutVars>
          <dgm:chMax val="1"/>
          <dgm:dir/>
          <dgm:animLvl val="ctr"/>
          <dgm:resizeHandles val="exact"/>
        </dgm:presLayoutVars>
      </dgm:prSet>
      <dgm:spPr/>
    </dgm:pt>
    <dgm:pt modelId="{BBEE53B8-12BD-4345-8BA5-220680010FA3}" type="pres">
      <dgm:prSet presAssocID="{B4464B1A-8630-4279-9820-09DD378F341D}" presName="centerShape" presStyleLbl="node0" presStyleIdx="0" presStyleCnt="1"/>
      <dgm:spPr/>
    </dgm:pt>
    <dgm:pt modelId="{B795CF3E-8102-424E-9DC5-7D4A05AC1984}" type="pres">
      <dgm:prSet presAssocID="{AB659957-3AB6-44D2-95F9-5ED706E9F70F}" presName="parTrans" presStyleLbl="sibTrans2D1" presStyleIdx="0" presStyleCnt="4"/>
      <dgm:spPr/>
    </dgm:pt>
    <dgm:pt modelId="{EB85FBC6-D50E-44DF-BB72-9671F8256314}" type="pres">
      <dgm:prSet presAssocID="{AB659957-3AB6-44D2-95F9-5ED706E9F70F}" presName="connectorText" presStyleLbl="sibTrans2D1" presStyleIdx="0" presStyleCnt="4"/>
      <dgm:spPr/>
    </dgm:pt>
    <dgm:pt modelId="{F8C1BF52-E664-4EEE-8E6F-B34DA355C9D1}" type="pres">
      <dgm:prSet presAssocID="{09960CA9-EB33-4980-BEA1-1295FFBD47AB}" presName="node" presStyleLbl="node1" presStyleIdx="0" presStyleCnt="4">
        <dgm:presLayoutVars>
          <dgm:bulletEnabled val="1"/>
        </dgm:presLayoutVars>
      </dgm:prSet>
      <dgm:spPr/>
    </dgm:pt>
    <dgm:pt modelId="{07F3FB32-639C-4EE1-8A01-95F0D2A95188}" type="pres">
      <dgm:prSet presAssocID="{9D6AF4A2-6DEA-401D-8055-02D1CD4D946F}" presName="parTrans" presStyleLbl="sibTrans2D1" presStyleIdx="1" presStyleCnt="4"/>
      <dgm:spPr/>
    </dgm:pt>
    <dgm:pt modelId="{7D95FE5C-3D2E-4B4F-A2D8-490FAEF938FF}" type="pres">
      <dgm:prSet presAssocID="{9D6AF4A2-6DEA-401D-8055-02D1CD4D946F}" presName="connectorText" presStyleLbl="sibTrans2D1" presStyleIdx="1" presStyleCnt="4"/>
      <dgm:spPr/>
    </dgm:pt>
    <dgm:pt modelId="{6DF3485A-FB20-4647-95D7-14FDE7ED9673}" type="pres">
      <dgm:prSet presAssocID="{5E2C6CAF-1D28-4B54-A8D2-5850760DA89F}" presName="node" presStyleLbl="node1" presStyleIdx="1" presStyleCnt="4">
        <dgm:presLayoutVars>
          <dgm:bulletEnabled val="1"/>
        </dgm:presLayoutVars>
      </dgm:prSet>
      <dgm:spPr/>
    </dgm:pt>
    <dgm:pt modelId="{E1BEA322-54DC-4391-B0D0-ED33ACD2541F}" type="pres">
      <dgm:prSet presAssocID="{5AC568EB-4471-49DE-98F0-CB7ACE2253AC}" presName="parTrans" presStyleLbl="sibTrans2D1" presStyleIdx="2" presStyleCnt="4"/>
      <dgm:spPr/>
    </dgm:pt>
    <dgm:pt modelId="{74A9E5DB-32A3-4F19-AFB6-045D5E8E927C}" type="pres">
      <dgm:prSet presAssocID="{5AC568EB-4471-49DE-98F0-CB7ACE2253AC}" presName="connectorText" presStyleLbl="sibTrans2D1" presStyleIdx="2" presStyleCnt="4"/>
      <dgm:spPr/>
    </dgm:pt>
    <dgm:pt modelId="{D4F34B20-F1EA-487E-8611-DED87FAD50CB}" type="pres">
      <dgm:prSet presAssocID="{7C674429-661E-4C52-AC89-E8B10470FC5B}" presName="node" presStyleLbl="node1" presStyleIdx="2" presStyleCnt="4">
        <dgm:presLayoutVars>
          <dgm:bulletEnabled val="1"/>
        </dgm:presLayoutVars>
      </dgm:prSet>
      <dgm:spPr/>
    </dgm:pt>
    <dgm:pt modelId="{427D2AD6-0AF4-4378-9DD6-4F04B4E7B32C}" type="pres">
      <dgm:prSet presAssocID="{60CBBC90-7D37-4860-A9A9-0339E081950C}" presName="parTrans" presStyleLbl="sibTrans2D1" presStyleIdx="3" presStyleCnt="4"/>
      <dgm:spPr/>
    </dgm:pt>
    <dgm:pt modelId="{B07F671E-6DDA-4C43-B7B6-83D51249FBBD}" type="pres">
      <dgm:prSet presAssocID="{60CBBC90-7D37-4860-A9A9-0339E081950C}" presName="connectorText" presStyleLbl="sibTrans2D1" presStyleIdx="3" presStyleCnt="4"/>
      <dgm:spPr/>
    </dgm:pt>
    <dgm:pt modelId="{5F32ECBD-BFE6-4BD3-837F-F21EDD19AC3D}" type="pres">
      <dgm:prSet presAssocID="{A57D31E6-24D9-4E40-8D32-03E83F28AD3F}" presName="node" presStyleLbl="node1" presStyleIdx="3" presStyleCnt="4">
        <dgm:presLayoutVars>
          <dgm:bulletEnabled val="1"/>
        </dgm:presLayoutVars>
      </dgm:prSet>
      <dgm:spPr/>
    </dgm:pt>
  </dgm:ptLst>
  <dgm:cxnLst>
    <dgm:cxn modelId="{0D121C06-611A-4E35-878D-6F76DAC5C6D6}" type="presOf" srcId="{09960CA9-EB33-4980-BEA1-1295FFBD47AB}" destId="{F8C1BF52-E664-4EEE-8E6F-B34DA355C9D1}" srcOrd="0" destOrd="0" presId="urn:microsoft.com/office/officeart/2005/8/layout/radial5"/>
    <dgm:cxn modelId="{11BDF35D-099B-4372-8260-3C716A82A944}" type="presOf" srcId="{60CBBC90-7D37-4860-A9A9-0339E081950C}" destId="{427D2AD6-0AF4-4378-9DD6-4F04B4E7B32C}" srcOrd="0" destOrd="0" presId="urn:microsoft.com/office/officeart/2005/8/layout/radial5"/>
    <dgm:cxn modelId="{F13B545F-F109-4963-8D4B-6AB83F6F06BB}" type="presOf" srcId="{A57D31E6-24D9-4E40-8D32-03E83F28AD3F}" destId="{5F32ECBD-BFE6-4BD3-837F-F21EDD19AC3D}" srcOrd="0" destOrd="0" presId="urn:microsoft.com/office/officeart/2005/8/layout/radial5"/>
    <dgm:cxn modelId="{145AEB43-7ECA-46A9-A6F3-885A555BC7CD}" srcId="{B4464B1A-8630-4279-9820-09DD378F341D}" destId="{5E2C6CAF-1D28-4B54-A8D2-5850760DA89F}" srcOrd="1" destOrd="0" parTransId="{9D6AF4A2-6DEA-401D-8055-02D1CD4D946F}" sibTransId="{86343C80-E73A-4E31-A942-E268F99C363B}"/>
    <dgm:cxn modelId="{01E40264-5B67-41EF-AE29-CC2322398ACC}" type="presOf" srcId="{09571B00-1E3C-48C8-A932-1A7AE9F97839}" destId="{D2DE0FBE-7CF0-41FD-99E6-5B80FB225BCC}" srcOrd="0" destOrd="0" presId="urn:microsoft.com/office/officeart/2005/8/layout/radial5"/>
    <dgm:cxn modelId="{E878BD45-E9E4-4F84-851A-F452FAAEAB01}" type="presOf" srcId="{AB659957-3AB6-44D2-95F9-5ED706E9F70F}" destId="{B795CF3E-8102-424E-9DC5-7D4A05AC1984}" srcOrd="0" destOrd="0" presId="urn:microsoft.com/office/officeart/2005/8/layout/radial5"/>
    <dgm:cxn modelId="{D592DA4B-4933-476E-BCC9-5B4381514C5A}" type="presOf" srcId="{5AC568EB-4471-49DE-98F0-CB7ACE2253AC}" destId="{74A9E5DB-32A3-4F19-AFB6-045D5E8E927C}" srcOrd="1" destOrd="0" presId="urn:microsoft.com/office/officeart/2005/8/layout/radial5"/>
    <dgm:cxn modelId="{05C1146C-E53F-4087-8C05-8098972441B3}" srcId="{B4464B1A-8630-4279-9820-09DD378F341D}" destId="{7C674429-661E-4C52-AC89-E8B10470FC5B}" srcOrd="2" destOrd="0" parTransId="{5AC568EB-4471-49DE-98F0-CB7ACE2253AC}" sibTransId="{5FD674E3-8EEA-44A8-9A36-AC6BB6A38A62}"/>
    <dgm:cxn modelId="{0AECB573-2534-4F77-9704-B6CDB8479CFC}" type="presOf" srcId="{7C674429-661E-4C52-AC89-E8B10470FC5B}" destId="{D4F34B20-F1EA-487E-8611-DED87FAD50CB}" srcOrd="0" destOrd="0" presId="urn:microsoft.com/office/officeart/2005/8/layout/radial5"/>
    <dgm:cxn modelId="{1BCF7054-92D1-484A-8BA1-966AEAE4A102}" type="presOf" srcId="{60CBBC90-7D37-4860-A9A9-0339E081950C}" destId="{B07F671E-6DDA-4C43-B7B6-83D51249FBBD}" srcOrd="1" destOrd="0" presId="urn:microsoft.com/office/officeart/2005/8/layout/radial5"/>
    <dgm:cxn modelId="{59FAA393-347B-4C1D-867E-A3134CA72EEB}" type="presOf" srcId="{B4464B1A-8630-4279-9820-09DD378F341D}" destId="{BBEE53B8-12BD-4345-8BA5-220680010FA3}" srcOrd="0" destOrd="0" presId="urn:microsoft.com/office/officeart/2005/8/layout/radial5"/>
    <dgm:cxn modelId="{475B7496-A2AB-4A8E-A7AC-66073CD0D7E5}" type="presOf" srcId="{5AC568EB-4471-49DE-98F0-CB7ACE2253AC}" destId="{E1BEA322-54DC-4391-B0D0-ED33ACD2541F}" srcOrd="0" destOrd="0" presId="urn:microsoft.com/office/officeart/2005/8/layout/radial5"/>
    <dgm:cxn modelId="{1BCA8EA4-907E-4847-B3FA-3E4F3B8C705B}" srcId="{09571B00-1E3C-48C8-A932-1A7AE9F97839}" destId="{189ECAB4-8DCC-4DBB-9031-35D8CFF13E80}" srcOrd="1" destOrd="0" parTransId="{8AA49240-AA46-4B37-B360-310D592C9C39}" sibTransId="{8FA79ACB-DFC6-4AC2-ADA2-9DB38B7ABA8B}"/>
    <dgm:cxn modelId="{C9B138AA-2FEF-4EBE-9A4F-43197E766A35}" type="presOf" srcId="{AB659957-3AB6-44D2-95F9-5ED706E9F70F}" destId="{EB85FBC6-D50E-44DF-BB72-9671F8256314}" srcOrd="1" destOrd="0" presId="urn:microsoft.com/office/officeart/2005/8/layout/radial5"/>
    <dgm:cxn modelId="{CDDCB6C8-FD7B-498D-BF87-FC77117EA7B3}" type="presOf" srcId="{9D6AF4A2-6DEA-401D-8055-02D1CD4D946F}" destId="{07F3FB32-639C-4EE1-8A01-95F0D2A95188}" srcOrd="0" destOrd="0" presId="urn:microsoft.com/office/officeart/2005/8/layout/radial5"/>
    <dgm:cxn modelId="{C2D130DF-D6FB-4B55-A63D-ACE7ACCA427A}" type="presOf" srcId="{9D6AF4A2-6DEA-401D-8055-02D1CD4D946F}" destId="{7D95FE5C-3D2E-4B4F-A2D8-490FAEF938FF}" srcOrd="1" destOrd="0" presId="urn:microsoft.com/office/officeart/2005/8/layout/radial5"/>
    <dgm:cxn modelId="{EC459CEC-2E95-482C-98F8-FC1256966537}" srcId="{09571B00-1E3C-48C8-A932-1A7AE9F97839}" destId="{B4464B1A-8630-4279-9820-09DD378F341D}" srcOrd="0" destOrd="0" parTransId="{E97EA2D9-1918-4ACF-A70F-2DC6B5EC23C7}" sibTransId="{C41FFCD0-F98D-40DE-ABA8-5C44107F2D7F}"/>
    <dgm:cxn modelId="{36D5FCEF-38F8-488F-9D8A-D61E06484EE8}" srcId="{B4464B1A-8630-4279-9820-09DD378F341D}" destId="{09960CA9-EB33-4980-BEA1-1295FFBD47AB}" srcOrd="0" destOrd="0" parTransId="{AB659957-3AB6-44D2-95F9-5ED706E9F70F}" sibTransId="{B6E50CFA-B49C-4CDC-85FF-E6FA48C1C3FB}"/>
    <dgm:cxn modelId="{6C3195F2-3074-493E-8477-236299FAB2A6}" type="presOf" srcId="{5E2C6CAF-1D28-4B54-A8D2-5850760DA89F}" destId="{6DF3485A-FB20-4647-95D7-14FDE7ED9673}" srcOrd="0" destOrd="0" presId="urn:microsoft.com/office/officeart/2005/8/layout/radial5"/>
    <dgm:cxn modelId="{1CEDC9F7-6E55-417E-BCBD-6E566957E65D}" srcId="{B4464B1A-8630-4279-9820-09DD378F341D}" destId="{A57D31E6-24D9-4E40-8D32-03E83F28AD3F}" srcOrd="3" destOrd="0" parTransId="{60CBBC90-7D37-4860-A9A9-0339E081950C}" sibTransId="{0D8627CD-5C06-4297-B3AD-E2E8E881093E}"/>
    <dgm:cxn modelId="{9A89D2E2-385D-40C4-9E98-8E07745A1C93}" type="presParOf" srcId="{D2DE0FBE-7CF0-41FD-99E6-5B80FB225BCC}" destId="{BBEE53B8-12BD-4345-8BA5-220680010FA3}" srcOrd="0" destOrd="0" presId="urn:microsoft.com/office/officeart/2005/8/layout/radial5"/>
    <dgm:cxn modelId="{2E14A8FC-318D-4C6F-A16C-F81CCE3080E8}" type="presParOf" srcId="{D2DE0FBE-7CF0-41FD-99E6-5B80FB225BCC}" destId="{B795CF3E-8102-424E-9DC5-7D4A05AC1984}" srcOrd="1" destOrd="0" presId="urn:microsoft.com/office/officeart/2005/8/layout/radial5"/>
    <dgm:cxn modelId="{0F22BBCA-92DE-40CA-9E4C-AFBF4A898606}" type="presParOf" srcId="{B795CF3E-8102-424E-9DC5-7D4A05AC1984}" destId="{EB85FBC6-D50E-44DF-BB72-9671F8256314}" srcOrd="0" destOrd="0" presId="urn:microsoft.com/office/officeart/2005/8/layout/radial5"/>
    <dgm:cxn modelId="{56F31F82-7C53-4E49-AF3A-1A3538C46918}" type="presParOf" srcId="{D2DE0FBE-7CF0-41FD-99E6-5B80FB225BCC}" destId="{F8C1BF52-E664-4EEE-8E6F-B34DA355C9D1}" srcOrd="2" destOrd="0" presId="urn:microsoft.com/office/officeart/2005/8/layout/radial5"/>
    <dgm:cxn modelId="{2CC4D9A5-FDEE-41CB-B6E9-7872102A08A9}" type="presParOf" srcId="{D2DE0FBE-7CF0-41FD-99E6-5B80FB225BCC}" destId="{07F3FB32-639C-4EE1-8A01-95F0D2A95188}" srcOrd="3" destOrd="0" presId="urn:microsoft.com/office/officeart/2005/8/layout/radial5"/>
    <dgm:cxn modelId="{FE828369-F3AE-4B9D-87C1-CDE6922FE44A}" type="presParOf" srcId="{07F3FB32-639C-4EE1-8A01-95F0D2A95188}" destId="{7D95FE5C-3D2E-4B4F-A2D8-490FAEF938FF}" srcOrd="0" destOrd="0" presId="urn:microsoft.com/office/officeart/2005/8/layout/radial5"/>
    <dgm:cxn modelId="{998CE792-DC9C-42E4-842D-ABF5349BABCB}" type="presParOf" srcId="{D2DE0FBE-7CF0-41FD-99E6-5B80FB225BCC}" destId="{6DF3485A-FB20-4647-95D7-14FDE7ED9673}" srcOrd="4" destOrd="0" presId="urn:microsoft.com/office/officeart/2005/8/layout/radial5"/>
    <dgm:cxn modelId="{6C4A48DB-C9E6-4C5B-8F93-4CF33868179E}" type="presParOf" srcId="{D2DE0FBE-7CF0-41FD-99E6-5B80FB225BCC}" destId="{E1BEA322-54DC-4391-B0D0-ED33ACD2541F}" srcOrd="5" destOrd="0" presId="urn:microsoft.com/office/officeart/2005/8/layout/radial5"/>
    <dgm:cxn modelId="{6D4AB523-35EF-4931-9B5B-5B6E9DAD714F}" type="presParOf" srcId="{E1BEA322-54DC-4391-B0D0-ED33ACD2541F}" destId="{74A9E5DB-32A3-4F19-AFB6-045D5E8E927C}" srcOrd="0" destOrd="0" presId="urn:microsoft.com/office/officeart/2005/8/layout/radial5"/>
    <dgm:cxn modelId="{41A83CBF-5077-4A49-9CF8-8C8E177C9489}" type="presParOf" srcId="{D2DE0FBE-7CF0-41FD-99E6-5B80FB225BCC}" destId="{D4F34B20-F1EA-487E-8611-DED87FAD50CB}" srcOrd="6" destOrd="0" presId="urn:microsoft.com/office/officeart/2005/8/layout/radial5"/>
    <dgm:cxn modelId="{10F22731-B9CE-4AC1-9013-D25416C2AEDC}" type="presParOf" srcId="{D2DE0FBE-7CF0-41FD-99E6-5B80FB225BCC}" destId="{427D2AD6-0AF4-4378-9DD6-4F04B4E7B32C}" srcOrd="7" destOrd="0" presId="urn:microsoft.com/office/officeart/2005/8/layout/radial5"/>
    <dgm:cxn modelId="{36BC1815-1BC1-4E1C-AC82-1B2F466C0840}" type="presParOf" srcId="{427D2AD6-0AF4-4378-9DD6-4F04B4E7B32C}" destId="{B07F671E-6DDA-4C43-B7B6-83D51249FBBD}" srcOrd="0" destOrd="0" presId="urn:microsoft.com/office/officeart/2005/8/layout/radial5"/>
    <dgm:cxn modelId="{5B55C2ED-42C0-436D-B906-BF81935705FB}" type="presParOf" srcId="{D2DE0FBE-7CF0-41FD-99E6-5B80FB225BCC}" destId="{5F32ECBD-BFE6-4BD3-837F-F21EDD19AC3D}"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E53B8-12BD-4345-8BA5-220680010FA3}">
      <dsp:nvSpPr>
        <dsp:cNvPr id="0" name=""/>
        <dsp:cNvSpPr/>
      </dsp:nvSpPr>
      <dsp:spPr>
        <a:xfrm>
          <a:off x="3869598" y="1895449"/>
          <a:ext cx="1351640" cy="13516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fa-IR" sz="2300" kern="1200" dirty="0"/>
            <a:t>مرکز ارتباطات</a:t>
          </a:r>
          <a:endParaRPr lang="en-US" sz="2300" kern="1200" dirty="0"/>
        </a:p>
      </dsp:txBody>
      <dsp:txXfrm>
        <a:off x="4067541" y="2093392"/>
        <a:ext cx="955754" cy="955754"/>
      </dsp:txXfrm>
    </dsp:sp>
    <dsp:sp modelId="{B795CF3E-8102-424E-9DC5-7D4A05AC1984}">
      <dsp:nvSpPr>
        <dsp:cNvPr id="0" name=""/>
        <dsp:cNvSpPr/>
      </dsp:nvSpPr>
      <dsp:spPr>
        <a:xfrm rot="16200000">
          <a:off x="4402385" y="1403893"/>
          <a:ext cx="286065" cy="4595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445295" y="1538714"/>
        <a:ext cx="200246" cy="275735"/>
      </dsp:txXfrm>
    </dsp:sp>
    <dsp:sp modelId="{F8C1BF52-E664-4EEE-8E6F-B34DA355C9D1}">
      <dsp:nvSpPr>
        <dsp:cNvPr id="0" name=""/>
        <dsp:cNvSpPr/>
      </dsp:nvSpPr>
      <dsp:spPr>
        <a:xfrm>
          <a:off x="3869598" y="4062"/>
          <a:ext cx="1351640" cy="13516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kern="1200" dirty="0"/>
            <a:t>واحد </a:t>
          </a:r>
        </a:p>
        <a:p>
          <a:pPr marL="0" lvl="0" indent="0" algn="ctr" defTabSz="889000">
            <a:lnSpc>
              <a:spcPct val="90000"/>
            </a:lnSpc>
            <a:spcBef>
              <a:spcPct val="0"/>
            </a:spcBef>
            <a:spcAft>
              <a:spcPct val="35000"/>
            </a:spcAft>
            <a:buNone/>
          </a:pPr>
          <a:r>
            <a:rPr lang="fa-IR" sz="2000" kern="1200" dirty="0"/>
            <a:t>50-10</a:t>
          </a:r>
          <a:endParaRPr lang="en-US" sz="2000" kern="1200" dirty="0"/>
        </a:p>
      </dsp:txBody>
      <dsp:txXfrm>
        <a:off x="4067541" y="202005"/>
        <a:ext cx="955754" cy="955754"/>
      </dsp:txXfrm>
    </dsp:sp>
    <dsp:sp modelId="{07F3FB32-639C-4EE1-8A01-95F0D2A95188}">
      <dsp:nvSpPr>
        <dsp:cNvPr id="0" name=""/>
        <dsp:cNvSpPr/>
      </dsp:nvSpPr>
      <dsp:spPr>
        <a:xfrm>
          <a:off x="5339983" y="2341491"/>
          <a:ext cx="286065" cy="4595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339983" y="2433402"/>
        <a:ext cx="200246" cy="275735"/>
      </dsp:txXfrm>
    </dsp:sp>
    <dsp:sp modelId="{6DF3485A-FB20-4647-95D7-14FDE7ED9673}">
      <dsp:nvSpPr>
        <dsp:cNvPr id="0" name=""/>
        <dsp:cNvSpPr/>
      </dsp:nvSpPr>
      <dsp:spPr>
        <a:xfrm>
          <a:off x="5760985" y="1895449"/>
          <a:ext cx="1351640" cy="13516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kern="1200" dirty="0"/>
            <a:t>واحد اعزام و راهبری آمبولانس</a:t>
          </a:r>
          <a:endParaRPr lang="en-US" sz="2000" kern="1200" dirty="0"/>
        </a:p>
      </dsp:txBody>
      <dsp:txXfrm>
        <a:off x="5958928" y="2093392"/>
        <a:ext cx="955754" cy="955754"/>
      </dsp:txXfrm>
    </dsp:sp>
    <dsp:sp modelId="{E1BEA322-54DC-4391-B0D0-ED33ACD2541F}">
      <dsp:nvSpPr>
        <dsp:cNvPr id="0" name=""/>
        <dsp:cNvSpPr/>
      </dsp:nvSpPr>
      <dsp:spPr>
        <a:xfrm rot="5400000">
          <a:off x="4402385" y="3279088"/>
          <a:ext cx="286065" cy="4595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445295" y="3328090"/>
        <a:ext cx="200246" cy="275735"/>
      </dsp:txXfrm>
    </dsp:sp>
    <dsp:sp modelId="{D4F34B20-F1EA-487E-8611-DED87FAD50CB}">
      <dsp:nvSpPr>
        <dsp:cNvPr id="0" name=""/>
        <dsp:cNvSpPr/>
      </dsp:nvSpPr>
      <dsp:spPr>
        <a:xfrm>
          <a:off x="3869598" y="3786837"/>
          <a:ext cx="1351640" cy="13516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kern="1200" dirty="0"/>
            <a:t>واحد پذیرش</a:t>
          </a:r>
          <a:endParaRPr lang="en-US" sz="2000" kern="1200" dirty="0"/>
        </a:p>
      </dsp:txBody>
      <dsp:txXfrm>
        <a:off x="4067541" y="3984780"/>
        <a:ext cx="955754" cy="955754"/>
      </dsp:txXfrm>
    </dsp:sp>
    <dsp:sp modelId="{427D2AD6-0AF4-4378-9DD6-4F04B4E7B32C}">
      <dsp:nvSpPr>
        <dsp:cNvPr id="0" name=""/>
        <dsp:cNvSpPr/>
      </dsp:nvSpPr>
      <dsp:spPr>
        <a:xfrm rot="10800000">
          <a:off x="3464788" y="2341491"/>
          <a:ext cx="286065" cy="4595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550607" y="2433402"/>
        <a:ext cx="200246" cy="275735"/>
      </dsp:txXfrm>
    </dsp:sp>
    <dsp:sp modelId="{5F32ECBD-BFE6-4BD3-837F-F21EDD19AC3D}">
      <dsp:nvSpPr>
        <dsp:cNvPr id="0" name=""/>
        <dsp:cNvSpPr/>
      </dsp:nvSpPr>
      <dsp:spPr>
        <a:xfrm>
          <a:off x="1978210" y="1895449"/>
          <a:ext cx="1351640" cy="135164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kern="1200" dirty="0"/>
            <a:t>واحد تریاژ تلفنی</a:t>
          </a:r>
          <a:endParaRPr lang="en-US" sz="2000" kern="1200" dirty="0"/>
        </a:p>
      </dsp:txBody>
      <dsp:txXfrm>
        <a:off x="2176153" y="2093392"/>
        <a:ext cx="955754" cy="95575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034A0A-682D-42E1-82F8-2FA82814FDBE}"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223228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034A0A-682D-42E1-82F8-2FA82814FDBE}"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1356717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034A0A-682D-42E1-82F8-2FA82814FDBE}"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3261113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034A0A-682D-42E1-82F8-2FA82814FDBE}"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C769C-E47A-4DC1-A13E-B3D67E1CF813}"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52897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034A0A-682D-42E1-82F8-2FA82814FDBE}"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1622604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4034A0A-682D-42E1-82F8-2FA82814FDBE}" type="datetimeFigureOut">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3853786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4034A0A-682D-42E1-82F8-2FA82814FDBE}" type="datetimeFigureOut">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1288242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34A0A-682D-42E1-82F8-2FA82814FDBE}"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4234490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34A0A-682D-42E1-82F8-2FA82814FDBE}"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1883212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34A0A-682D-42E1-82F8-2FA82814FDBE}"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85900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034A0A-682D-42E1-82F8-2FA82814FDBE}"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3659368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034A0A-682D-42E1-82F8-2FA82814FDBE}"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1919573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034A0A-682D-42E1-82F8-2FA82814FDBE}"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168843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034A0A-682D-42E1-82F8-2FA82814FDBE}" type="datetimeFigureOut">
              <a:rPr lang="en-US" smtClean="0"/>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279308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034A0A-682D-42E1-82F8-2FA82814FDBE}" type="datetimeFigureOut">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46727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4034A0A-682D-42E1-82F8-2FA82814FDBE}" type="datetimeFigureOut">
              <a:rPr lang="en-US" smtClean="0"/>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3894035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034A0A-682D-42E1-82F8-2FA82814FDBE}"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399113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034A0A-682D-42E1-82F8-2FA82814FDBE}"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C769C-E47A-4DC1-A13E-B3D67E1CF813}" type="slidenum">
              <a:rPr lang="en-US" smtClean="0"/>
              <a:t>‹#›</a:t>
            </a:fld>
            <a:endParaRPr lang="en-US"/>
          </a:p>
        </p:txBody>
      </p:sp>
    </p:spTree>
    <p:extLst>
      <p:ext uri="{BB962C8B-B14F-4D97-AF65-F5344CB8AC3E}">
        <p14:creationId xmlns:p14="http://schemas.microsoft.com/office/powerpoint/2010/main" val="229378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4034A0A-682D-42E1-82F8-2FA82814FDBE}" type="datetimeFigureOut">
              <a:rPr lang="en-US" smtClean="0"/>
              <a:t>6/1/2020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07C769C-E47A-4DC1-A13E-B3D67E1CF813}" type="slidenum">
              <a:rPr lang="en-US" smtClean="0"/>
              <a:t>‹#›</a:t>
            </a:fld>
            <a:endParaRPr lang="en-US"/>
          </a:p>
        </p:txBody>
      </p:sp>
    </p:spTree>
    <p:extLst>
      <p:ext uri="{BB962C8B-B14F-4D97-AF65-F5344CB8AC3E}">
        <p14:creationId xmlns:p14="http://schemas.microsoft.com/office/powerpoint/2010/main" val="30169610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jfif"/><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037C37-5169-446D-BE68-DE9564818B83}"/>
              </a:ext>
            </a:extLst>
          </p:cNvPr>
          <p:cNvPicPr>
            <a:picLocks noChangeAspect="1"/>
          </p:cNvPicPr>
          <p:nvPr/>
        </p:nvPicPr>
        <p:blipFill>
          <a:blip r:embed="rId2"/>
          <a:stretch>
            <a:fillRect/>
          </a:stretch>
        </p:blipFill>
        <p:spPr>
          <a:xfrm>
            <a:off x="1355949" y="1434294"/>
            <a:ext cx="9042085" cy="4192504"/>
          </a:xfrm>
          <a:prstGeom prst="rect">
            <a:avLst/>
          </a:prstGeom>
        </p:spPr>
      </p:pic>
      <p:sp>
        <p:nvSpPr>
          <p:cNvPr id="2" name="Title 1">
            <a:extLst>
              <a:ext uri="{FF2B5EF4-FFF2-40B4-BE49-F238E27FC236}">
                <a16:creationId xmlns:a16="http://schemas.microsoft.com/office/drawing/2014/main" id="{B14094B2-1CD0-45CD-A3EB-87A18A0F619E}"/>
              </a:ext>
            </a:extLst>
          </p:cNvPr>
          <p:cNvSpPr>
            <a:spLocks noGrp="1"/>
          </p:cNvSpPr>
          <p:nvPr>
            <p:ph type="ctrTitle"/>
          </p:nvPr>
        </p:nvSpPr>
        <p:spPr>
          <a:xfrm>
            <a:off x="6257109" y="1231201"/>
            <a:ext cx="4410890" cy="871918"/>
          </a:xfrm>
        </p:spPr>
        <p:txBody>
          <a:bodyPr>
            <a:normAutofit fontScale="90000"/>
          </a:bodyPr>
          <a:lstStyle/>
          <a:p>
            <a:r>
              <a:rPr lang="fa-IR" dirty="0">
                <a:cs typeface="B Arabic Style" panose="00000400000000000000" pitchFamily="2" charset="-78"/>
              </a:rPr>
              <a:t>به نام خدا</a:t>
            </a:r>
            <a:br>
              <a:rPr lang="fa-IR" dirty="0">
                <a:cs typeface="B Arabic Style" panose="00000400000000000000" pitchFamily="2" charset="-78"/>
              </a:rPr>
            </a:br>
            <a:br>
              <a:rPr lang="fa-IR" dirty="0"/>
            </a:br>
            <a:endParaRPr lang="en-US" sz="4400" dirty="0"/>
          </a:p>
        </p:txBody>
      </p:sp>
      <p:sp>
        <p:nvSpPr>
          <p:cNvPr id="3" name="Subtitle 2">
            <a:extLst>
              <a:ext uri="{FF2B5EF4-FFF2-40B4-BE49-F238E27FC236}">
                <a16:creationId xmlns:a16="http://schemas.microsoft.com/office/drawing/2014/main" id="{A4631CBE-7868-4836-ACC9-E56779426893}"/>
              </a:ext>
            </a:extLst>
          </p:cNvPr>
          <p:cNvSpPr>
            <a:spLocks noGrp="1"/>
          </p:cNvSpPr>
          <p:nvPr>
            <p:ph type="subTitle" idx="1"/>
          </p:nvPr>
        </p:nvSpPr>
        <p:spPr>
          <a:xfrm>
            <a:off x="1355949" y="4010297"/>
            <a:ext cx="9042085" cy="1616502"/>
          </a:xfrm>
        </p:spPr>
        <p:txBody>
          <a:bodyPr>
            <a:normAutofit fontScale="92500" lnSpcReduction="10000"/>
          </a:bodyPr>
          <a:lstStyle/>
          <a:p>
            <a:r>
              <a:rPr lang="fa-IR" sz="4400" b="1" dirty="0">
                <a:solidFill>
                  <a:schemeClr val="tx1"/>
                </a:solidFill>
              </a:rPr>
              <a:t>استاندارد های زمانی</a:t>
            </a:r>
          </a:p>
          <a:p>
            <a:r>
              <a:rPr lang="fa-IR" sz="4400" b="1" dirty="0">
                <a:solidFill>
                  <a:schemeClr val="tx1"/>
                </a:solidFill>
              </a:rPr>
              <a:t> در اورژانس پیش بیمارستانی</a:t>
            </a:r>
          </a:p>
          <a:p>
            <a:endParaRPr lang="en-US" dirty="0"/>
          </a:p>
        </p:txBody>
      </p:sp>
      <p:pic>
        <p:nvPicPr>
          <p:cNvPr id="8" name="Picture 7">
            <a:extLst>
              <a:ext uri="{FF2B5EF4-FFF2-40B4-BE49-F238E27FC236}">
                <a16:creationId xmlns:a16="http://schemas.microsoft.com/office/drawing/2014/main" id="{BEFD1CAA-2C99-4EAC-8718-F7623EDDB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2107" y="125716"/>
            <a:ext cx="2092235" cy="1353626"/>
          </a:xfrm>
          <a:prstGeom prst="rect">
            <a:avLst/>
          </a:prstGeom>
        </p:spPr>
      </p:pic>
      <p:pic>
        <p:nvPicPr>
          <p:cNvPr id="9" name="Picture 8">
            <a:extLst>
              <a:ext uri="{FF2B5EF4-FFF2-40B4-BE49-F238E27FC236}">
                <a16:creationId xmlns:a16="http://schemas.microsoft.com/office/drawing/2014/main" id="{D7274A82-838B-4C71-A4D8-43B2BC01457A}"/>
              </a:ext>
            </a:extLst>
          </p:cNvPr>
          <p:cNvPicPr>
            <a:picLocks noChangeAspect="1"/>
          </p:cNvPicPr>
          <p:nvPr/>
        </p:nvPicPr>
        <p:blipFill>
          <a:blip r:embed="rId4"/>
          <a:stretch>
            <a:fillRect/>
          </a:stretch>
        </p:blipFill>
        <p:spPr>
          <a:xfrm>
            <a:off x="124607" y="34899"/>
            <a:ext cx="1399394" cy="1399394"/>
          </a:xfrm>
          <a:prstGeom prst="rect">
            <a:avLst/>
          </a:prstGeom>
        </p:spPr>
      </p:pic>
    </p:spTree>
    <p:extLst>
      <p:ext uri="{BB962C8B-B14F-4D97-AF65-F5344CB8AC3E}">
        <p14:creationId xmlns:p14="http://schemas.microsoft.com/office/powerpoint/2010/main" val="263110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5DE2-A7EA-4DB2-82CB-5A2AA5827B58}"/>
              </a:ext>
            </a:extLst>
          </p:cNvPr>
          <p:cNvSpPr>
            <a:spLocks noGrp="1"/>
          </p:cNvSpPr>
          <p:nvPr>
            <p:ph type="title"/>
          </p:nvPr>
        </p:nvSpPr>
        <p:spPr>
          <a:xfrm>
            <a:off x="838200" y="365125"/>
            <a:ext cx="10515600" cy="464215"/>
          </a:xfrm>
        </p:spPr>
        <p:txBody>
          <a:bodyPr>
            <a:normAutofit fontScale="90000"/>
          </a:bodyPr>
          <a:lstStyle/>
          <a:p>
            <a:pPr algn="ctr"/>
            <a:r>
              <a:rPr lang="fa-IR" sz="3600" dirty="0">
                <a:solidFill>
                  <a:prstClr val="black"/>
                </a:solidFill>
              </a:rPr>
              <a:t>جداول نقاط زمانی در فرآیند های عملیاتی اورژانس پیش بیمارستانی</a:t>
            </a:r>
            <a:endParaRPr lang="en-US" dirty="0"/>
          </a:p>
        </p:txBody>
      </p:sp>
      <p:graphicFrame>
        <p:nvGraphicFramePr>
          <p:cNvPr id="3" name="Table 3">
            <a:extLst>
              <a:ext uri="{FF2B5EF4-FFF2-40B4-BE49-F238E27FC236}">
                <a16:creationId xmlns:a16="http://schemas.microsoft.com/office/drawing/2014/main" id="{C50C79C2-57CC-48F0-8DF2-7DF34C424FA6}"/>
              </a:ext>
            </a:extLst>
          </p:cNvPr>
          <p:cNvGraphicFramePr>
            <a:graphicFrameLocks noGrp="1"/>
          </p:cNvGraphicFramePr>
          <p:nvPr>
            <p:extLst>
              <p:ext uri="{D42A27DB-BD31-4B8C-83A1-F6EECF244321}">
                <p14:modId xmlns:p14="http://schemas.microsoft.com/office/powerpoint/2010/main" val="2535065015"/>
              </p:ext>
            </p:extLst>
          </p:nvPr>
        </p:nvGraphicFramePr>
        <p:xfrm>
          <a:off x="1626781" y="1392864"/>
          <a:ext cx="8718697" cy="4401880"/>
        </p:xfrm>
        <a:graphic>
          <a:graphicData uri="http://schemas.openxmlformats.org/drawingml/2006/table">
            <a:tbl>
              <a:tblPr firstRow="1" bandRow="1">
                <a:tableStyleId>{5FD0F851-EC5A-4D38-B0AD-8093EC10F338}</a:tableStyleId>
              </a:tblPr>
              <a:tblGrid>
                <a:gridCol w="7263891">
                  <a:extLst>
                    <a:ext uri="{9D8B030D-6E8A-4147-A177-3AD203B41FA5}">
                      <a16:colId xmlns:a16="http://schemas.microsoft.com/office/drawing/2014/main" val="1854460778"/>
                    </a:ext>
                  </a:extLst>
                </a:gridCol>
                <a:gridCol w="1454806">
                  <a:extLst>
                    <a:ext uri="{9D8B030D-6E8A-4147-A177-3AD203B41FA5}">
                      <a16:colId xmlns:a16="http://schemas.microsoft.com/office/drawing/2014/main" val="1304936716"/>
                    </a:ext>
                  </a:extLst>
                </a:gridCol>
              </a:tblGrid>
              <a:tr h="628840">
                <a:tc>
                  <a:txBody>
                    <a:bodyPr/>
                    <a:lstStyle/>
                    <a:p>
                      <a:pPr algn="ctr" rtl="1"/>
                      <a:r>
                        <a:rPr lang="fa-IR" sz="2400" dirty="0"/>
                        <a:t>لحظه</a:t>
                      </a:r>
                      <a:r>
                        <a:rPr lang="en-US" sz="2400" dirty="0"/>
                        <a:t> </a:t>
                      </a:r>
                      <a:r>
                        <a:rPr lang="fa-IR" sz="2400" dirty="0"/>
                        <a:t> </a:t>
                      </a:r>
                      <a:r>
                        <a:rPr lang="en-US" sz="2400" dirty="0"/>
                        <a:t>10-96</a:t>
                      </a:r>
                      <a:r>
                        <a:rPr lang="fa-IR" sz="2400" dirty="0"/>
                        <a:t> </a:t>
                      </a:r>
                      <a:r>
                        <a:rPr lang="en-US" sz="2400" dirty="0"/>
                        <a:t> </a:t>
                      </a:r>
                      <a:r>
                        <a:rPr lang="fa-IR" sz="2400" dirty="0"/>
                        <a:t>به سمت بیمارستان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1799020"/>
                  </a:ext>
                </a:extLst>
              </a:tr>
              <a:tr h="62884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a:ln>
                            <a:noFill/>
                          </a:ln>
                          <a:solidFill>
                            <a:prstClr val="black"/>
                          </a:solidFill>
                          <a:effectLst/>
                          <a:uLnTx/>
                          <a:uFillTx/>
                          <a:latin typeface="+mn-lt"/>
                          <a:ea typeface="+mn-ea"/>
                          <a:cs typeface="+mn-cs"/>
                        </a:rPr>
                        <a:t>لحظه </a:t>
                      </a:r>
                      <a:r>
                        <a:rPr kumimoji="0" lang="en-US" sz="2400" b="1" i="0" u="none" strike="noStrike" kern="1200" cap="none" spc="0" normalizeH="0" baseline="0" noProof="0" dirty="0">
                          <a:ln>
                            <a:noFill/>
                          </a:ln>
                          <a:solidFill>
                            <a:prstClr val="black"/>
                          </a:solidFill>
                          <a:effectLst/>
                          <a:uLnTx/>
                          <a:uFillTx/>
                          <a:latin typeface="+mn-lt"/>
                          <a:ea typeface="+mn-ea"/>
                          <a:cs typeface="+mn-cs"/>
                        </a:rPr>
                        <a:t>10-97</a:t>
                      </a:r>
                      <a:r>
                        <a:rPr kumimoji="0" lang="fa-IR" sz="2400" b="1" i="0" u="none" strike="noStrike" kern="1200" cap="none" spc="0" normalizeH="0" baseline="0" noProof="0" dirty="0">
                          <a:ln>
                            <a:noFill/>
                          </a:ln>
                          <a:solidFill>
                            <a:prstClr val="black"/>
                          </a:solidFill>
                          <a:effectLst/>
                          <a:uLnTx/>
                          <a:uFillTx/>
                          <a:latin typeface="+mn-lt"/>
                          <a:ea typeface="+mn-ea"/>
                          <a:cs typeface="+mn-cs"/>
                        </a:rPr>
                        <a:t> </a:t>
                      </a:r>
                      <a:r>
                        <a:rPr kumimoji="0" lang="en-US" sz="2400" b="1" i="0" u="none" strike="noStrike" kern="1200" cap="none" spc="0" normalizeH="0" baseline="0" noProof="0" dirty="0">
                          <a:ln>
                            <a:noFill/>
                          </a:ln>
                          <a:solidFill>
                            <a:prstClr val="black"/>
                          </a:solidFill>
                          <a:effectLst/>
                          <a:uLnTx/>
                          <a:uFillTx/>
                          <a:latin typeface="+mn-lt"/>
                          <a:ea typeface="+mn-ea"/>
                          <a:cs typeface="+mn-cs"/>
                        </a:rPr>
                        <a:t> </a:t>
                      </a:r>
                      <a:r>
                        <a:rPr kumimoji="0" lang="fa-IR" sz="2400" b="1" i="0" u="none" strike="noStrike" kern="1200" cap="none" spc="0" normalizeH="0" baseline="0" noProof="0" dirty="0">
                          <a:ln>
                            <a:noFill/>
                          </a:ln>
                          <a:solidFill>
                            <a:prstClr val="black"/>
                          </a:solidFill>
                          <a:effectLst/>
                          <a:uLnTx/>
                          <a:uFillTx/>
                          <a:latin typeface="+mn-lt"/>
                          <a:ea typeface="+mn-ea"/>
                          <a:cs typeface="+mn-cs"/>
                        </a:rPr>
                        <a:t>به بیمارستان </a:t>
                      </a:r>
                      <a:endParaRPr kumimoji="0" lang="en-US" sz="2400" b="1"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4521882"/>
                  </a:ext>
                </a:extLst>
              </a:tr>
              <a:tr h="628840">
                <a:tc>
                  <a:txBody>
                    <a:bodyPr/>
                    <a:lstStyle/>
                    <a:p>
                      <a:pPr algn="ctr"/>
                      <a:r>
                        <a:rPr lang="fa-IR" dirty="0"/>
                        <a:t>لحظه تحویل به بخش تریاژ</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t8a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781358"/>
                  </a:ext>
                </a:extLst>
              </a:tr>
              <a:tr h="628840">
                <a:tc>
                  <a:txBody>
                    <a:bodyPr/>
                    <a:lstStyle/>
                    <a:p>
                      <a:pPr algn="ctr" rtl="1"/>
                      <a:r>
                        <a:rPr lang="fa-IR" dirty="0"/>
                        <a:t>لحظه مهر و امضای برگه </a:t>
                      </a:r>
                      <a:r>
                        <a:rPr lang="en-US" dirty="0"/>
                        <a:t>PCR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t8b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8286981"/>
                  </a:ext>
                </a:extLst>
              </a:tr>
              <a:tr h="628840">
                <a:tc>
                  <a:txBody>
                    <a:bodyPr/>
                    <a:lstStyle/>
                    <a:p>
                      <a:pPr algn="ctr" rtl="1"/>
                      <a:r>
                        <a:rPr lang="fa-IR" sz="2000" b="1" dirty="0"/>
                        <a:t>لحظه </a:t>
                      </a:r>
                      <a:r>
                        <a:rPr lang="en-US" sz="2000" b="1" dirty="0"/>
                        <a:t>10-96</a:t>
                      </a:r>
                      <a:r>
                        <a:rPr lang="fa-IR" sz="2000" b="1" dirty="0"/>
                        <a:t> از بیمارستان به سمت پایگاه یا ماموریت بعدی یا استقرار</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3214513"/>
                  </a:ext>
                </a:extLst>
              </a:tr>
              <a:tr h="628840">
                <a:tc>
                  <a:txBody>
                    <a:bodyPr/>
                    <a:lstStyle/>
                    <a:p>
                      <a:pPr algn="ctr" rtl="1"/>
                      <a:r>
                        <a:rPr lang="fa-IR" sz="2800" b="1" dirty="0"/>
                        <a:t>لحظه </a:t>
                      </a:r>
                      <a:r>
                        <a:rPr lang="en-US" sz="2800" b="1" dirty="0"/>
                        <a:t>10-8</a:t>
                      </a:r>
                      <a:r>
                        <a:rPr lang="fa-IR" sz="2800" b="1" dirty="0"/>
                        <a:t> کد به پایگاه</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3583236"/>
                  </a:ext>
                </a:extLst>
              </a:tr>
              <a:tr h="628840">
                <a:tc>
                  <a:txBody>
                    <a:bodyPr/>
                    <a:lstStyle/>
                    <a:p>
                      <a:pPr algn="ctr"/>
                      <a:r>
                        <a:rPr lang="fa-IR" dirty="0"/>
                        <a:t>اغلام نیاز به کد</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3808876"/>
                  </a:ext>
                </a:extLst>
              </a:tr>
            </a:tbl>
          </a:graphicData>
        </a:graphic>
      </p:graphicFrame>
      <p:pic>
        <p:nvPicPr>
          <p:cNvPr id="4" name="Picture 3">
            <a:extLst>
              <a:ext uri="{FF2B5EF4-FFF2-40B4-BE49-F238E27FC236}">
                <a16:creationId xmlns:a16="http://schemas.microsoft.com/office/drawing/2014/main" id="{9D3BBC1B-26B5-4B7F-9D00-12E51913C135}"/>
              </a:ext>
            </a:extLst>
          </p:cNvPr>
          <p:cNvPicPr>
            <a:picLocks noChangeAspect="1"/>
          </p:cNvPicPr>
          <p:nvPr/>
        </p:nvPicPr>
        <p:blipFill>
          <a:blip r:embed="rId2"/>
          <a:stretch>
            <a:fillRect/>
          </a:stretch>
        </p:blipFill>
        <p:spPr>
          <a:xfrm>
            <a:off x="-14730" y="-6530"/>
            <a:ext cx="1399394" cy="1399394"/>
          </a:xfrm>
          <a:prstGeom prst="rect">
            <a:avLst/>
          </a:prstGeom>
        </p:spPr>
      </p:pic>
      <p:pic>
        <p:nvPicPr>
          <p:cNvPr id="5" name="Picture 4">
            <a:extLst>
              <a:ext uri="{FF2B5EF4-FFF2-40B4-BE49-F238E27FC236}">
                <a16:creationId xmlns:a16="http://schemas.microsoft.com/office/drawing/2014/main" id="{5518FDA5-6772-4A07-AC75-37C90F858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2889" y="247877"/>
            <a:ext cx="1449111" cy="937540"/>
          </a:xfrm>
          <a:prstGeom prst="rect">
            <a:avLst/>
          </a:prstGeom>
        </p:spPr>
      </p:pic>
    </p:spTree>
    <p:extLst>
      <p:ext uri="{BB962C8B-B14F-4D97-AF65-F5344CB8AC3E}">
        <p14:creationId xmlns:p14="http://schemas.microsoft.com/office/powerpoint/2010/main" val="217027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BB3D-FBAC-4BB3-A543-B95900807FB6}"/>
              </a:ext>
            </a:extLst>
          </p:cNvPr>
          <p:cNvSpPr>
            <a:spLocks noGrp="1"/>
          </p:cNvSpPr>
          <p:nvPr>
            <p:ph type="title"/>
          </p:nvPr>
        </p:nvSpPr>
        <p:spPr>
          <a:xfrm>
            <a:off x="838200" y="127592"/>
            <a:ext cx="10515600" cy="425302"/>
          </a:xfrm>
        </p:spPr>
        <p:txBody>
          <a:bodyPr>
            <a:noAutofit/>
          </a:bodyPr>
          <a:lstStyle/>
          <a:p>
            <a:pPr algn="ctr"/>
            <a:r>
              <a:rPr lang="fa-IR" sz="2800" dirty="0"/>
              <a:t>جدول بازه های زمانی اصلی در فرآیند های عملیاتی اورژانس پیش بیمارستانی</a:t>
            </a:r>
            <a:endParaRPr lang="en-US" sz="2800" dirty="0"/>
          </a:p>
        </p:txBody>
      </p:sp>
      <p:graphicFrame>
        <p:nvGraphicFramePr>
          <p:cNvPr id="5" name="Table 5">
            <a:extLst>
              <a:ext uri="{FF2B5EF4-FFF2-40B4-BE49-F238E27FC236}">
                <a16:creationId xmlns:a16="http://schemas.microsoft.com/office/drawing/2014/main" id="{0DBDCF23-527D-4A8D-BA7C-2B1566E0823E}"/>
              </a:ext>
            </a:extLst>
          </p:cNvPr>
          <p:cNvGraphicFramePr>
            <a:graphicFrameLocks noGrp="1"/>
          </p:cNvGraphicFramePr>
          <p:nvPr>
            <p:extLst>
              <p:ext uri="{D42A27DB-BD31-4B8C-83A1-F6EECF244321}">
                <p14:modId xmlns:p14="http://schemas.microsoft.com/office/powerpoint/2010/main" val="2465907133"/>
              </p:ext>
            </p:extLst>
          </p:nvPr>
        </p:nvGraphicFramePr>
        <p:xfrm>
          <a:off x="838200" y="552894"/>
          <a:ext cx="10515600" cy="6111810"/>
        </p:xfrm>
        <a:graphic>
          <a:graphicData uri="http://schemas.openxmlformats.org/drawingml/2006/table">
            <a:tbl>
              <a:tblPr firstRow="1" bandRow="1">
                <a:tableStyleId>{5C22544A-7EE6-4342-B048-85BDC9FD1C3A}</a:tableStyleId>
              </a:tblPr>
              <a:tblGrid>
                <a:gridCol w="1469065">
                  <a:extLst>
                    <a:ext uri="{9D8B030D-6E8A-4147-A177-3AD203B41FA5}">
                      <a16:colId xmlns:a16="http://schemas.microsoft.com/office/drawing/2014/main" val="850178907"/>
                    </a:ext>
                  </a:extLst>
                </a:gridCol>
                <a:gridCol w="4869712">
                  <a:extLst>
                    <a:ext uri="{9D8B030D-6E8A-4147-A177-3AD203B41FA5}">
                      <a16:colId xmlns:a16="http://schemas.microsoft.com/office/drawing/2014/main" val="2366627302"/>
                    </a:ext>
                  </a:extLst>
                </a:gridCol>
                <a:gridCol w="1233376">
                  <a:extLst>
                    <a:ext uri="{9D8B030D-6E8A-4147-A177-3AD203B41FA5}">
                      <a16:colId xmlns:a16="http://schemas.microsoft.com/office/drawing/2014/main" val="2934276595"/>
                    </a:ext>
                  </a:extLst>
                </a:gridCol>
                <a:gridCol w="1562987">
                  <a:extLst>
                    <a:ext uri="{9D8B030D-6E8A-4147-A177-3AD203B41FA5}">
                      <a16:colId xmlns:a16="http://schemas.microsoft.com/office/drawing/2014/main" val="1333356293"/>
                    </a:ext>
                  </a:extLst>
                </a:gridCol>
                <a:gridCol w="1380460">
                  <a:extLst>
                    <a:ext uri="{9D8B030D-6E8A-4147-A177-3AD203B41FA5}">
                      <a16:colId xmlns:a16="http://schemas.microsoft.com/office/drawing/2014/main" val="1883654320"/>
                    </a:ext>
                  </a:extLst>
                </a:gridCol>
              </a:tblGrid>
              <a:tr h="617328">
                <a:tc>
                  <a:txBody>
                    <a:bodyPr/>
                    <a:lstStyle/>
                    <a:p>
                      <a:pPr algn="ctr"/>
                      <a:r>
                        <a:rPr lang="fa-IR" dirty="0"/>
                        <a:t>استاندارد زمان</a:t>
                      </a:r>
                      <a:endParaRPr lang="en-US" dirty="0"/>
                    </a:p>
                  </a:txBody>
                  <a:tcPr/>
                </a:tc>
                <a:tc>
                  <a:txBody>
                    <a:bodyPr/>
                    <a:lstStyle/>
                    <a:p>
                      <a:pPr algn="ctr"/>
                      <a:r>
                        <a:rPr lang="fa-IR" dirty="0"/>
                        <a:t>تعریف</a:t>
                      </a:r>
                      <a:endParaRPr lang="en-US" dirty="0"/>
                    </a:p>
                  </a:txBody>
                  <a:tcPr/>
                </a:tc>
                <a:tc>
                  <a:txBody>
                    <a:bodyPr/>
                    <a:lstStyle/>
                    <a:p>
                      <a:pPr algn="ctr"/>
                      <a:r>
                        <a:rPr lang="fa-IR" dirty="0"/>
                        <a:t>نام انگلیسی</a:t>
                      </a:r>
                      <a:endParaRPr lang="en-US" dirty="0"/>
                    </a:p>
                  </a:txBody>
                  <a:tcPr/>
                </a:tc>
                <a:tc>
                  <a:txBody>
                    <a:bodyPr/>
                    <a:lstStyle/>
                    <a:p>
                      <a:pPr algn="ctr"/>
                      <a:r>
                        <a:rPr lang="fa-IR" dirty="0"/>
                        <a:t>نام فارسی</a:t>
                      </a:r>
                      <a:endParaRPr lang="en-US" dirty="0"/>
                    </a:p>
                  </a:txBody>
                  <a:tcPr/>
                </a:tc>
                <a:tc>
                  <a:txBody>
                    <a:bodyPr/>
                    <a:lstStyle/>
                    <a:p>
                      <a:pPr algn="ctr"/>
                      <a:r>
                        <a:rPr lang="fa-IR" dirty="0"/>
                        <a:t>حروف اختصاری</a:t>
                      </a:r>
                      <a:endParaRPr lang="en-US" dirty="0"/>
                    </a:p>
                  </a:txBody>
                  <a:tcPr/>
                </a:tc>
                <a:extLst>
                  <a:ext uri="{0D108BD9-81ED-4DB2-BD59-A6C34878D82A}">
                    <a16:rowId xmlns:a16="http://schemas.microsoft.com/office/drawing/2014/main" val="1337431317"/>
                  </a:ext>
                </a:extLst>
              </a:tr>
              <a:tr h="490228">
                <a:tc>
                  <a:txBody>
                    <a:bodyPr/>
                    <a:lstStyle/>
                    <a:p>
                      <a:pPr algn="ctr"/>
                      <a:r>
                        <a:rPr lang="fa-IR" sz="1600" dirty="0"/>
                        <a:t>۸ ثانیه</a:t>
                      </a:r>
                      <a:endParaRPr lang="en-US" sz="1600" dirty="0"/>
                    </a:p>
                  </a:txBody>
                  <a:tcPr/>
                </a:tc>
                <a:tc>
                  <a:txBody>
                    <a:bodyPr/>
                    <a:lstStyle/>
                    <a:p>
                      <a:pPr algn="ctr"/>
                      <a:r>
                        <a:rPr lang="fa-IR" sz="1400" dirty="0">
                          <a:cs typeface="B Mitra" panose="00000400000000000000" pitchFamily="2" charset="-78"/>
                        </a:rPr>
                        <a:t>مدت زمان صرف شده از لحظه برقراری تماس مددجو تا لحظه پاسخگویی پرستار تریاژ تلفنی</a:t>
                      </a:r>
                      <a:endParaRPr lang="en-US" sz="1400" dirty="0">
                        <a:cs typeface="B Mitra" panose="00000400000000000000" pitchFamily="2" charset="-78"/>
                      </a:endParaRPr>
                    </a:p>
                  </a:txBody>
                  <a:tcPr/>
                </a:tc>
                <a:tc>
                  <a:txBody>
                    <a:bodyPr/>
                    <a:lstStyle/>
                    <a:p>
                      <a:pPr algn="ctr"/>
                      <a:r>
                        <a:rPr lang="en-US" sz="1200" dirty="0"/>
                        <a:t>Announce Time(T0-T1)</a:t>
                      </a:r>
                    </a:p>
                  </a:txBody>
                  <a:tcPr/>
                </a:tc>
                <a:tc>
                  <a:txBody>
                    <a:bodyPr/>
                    <a:lstStyle/>
                    <a:p>
                      <a:pPr algn="ctr"/>
                      <a:r>
                        <a:rPr lang="fa-IR" sz="1400" b="1" dirty="0"/>
                        <a:t>زمان پیش درآمد</a:t>
                      </a:r>
                      <a:endParaRPr lang="en-US" sz="1400" b="1" dirty="0"/>
                    </a:p>
                  </a:txBody>
                  <a:tcPr/>
                </a:tc>
                <a:tc>
                  <a:txBody>
                    <a:bodyPr/>
                    <a:lstStyle/>
                    <a:p>
                      <a:pPr algn="ctr"/>
                      <a:r>
                        <a:rPr lang="en-US" sz="1600" b="1" dirty="0"/>
                        <a:t>D a</a:t>
                      </a:r>
                    </a:p>
                  </a:txBody>
                  <a:tcPr/>
                </a:tc>
                <a:extLst>
                  <a:ext uri="{0D108BD9-81ED-4DB2-BD59-A6C34878D82A}">
                    <a16:rowId xmlns:a16="http://schemas.microsoft.com/office/drawing/2014/main" val="967129000"/>
                  </a:ext>
                </a:extLst>
              </a:tr>
              <a:tr h="615218">
                <a:tc>
                  <a:txBody>
                    <a:bodyPr/>
                    <a:lstStyle/>
                    <a:p>
                      <a:pPr algn="ctr"/>
                      <a:r>
                        <a:rPr lang="fa-IR" sz="1600" dirty="0"/>
                        <a:t>60ثانیه</a:t>
                      </a:r>
                      <a:endParaRPr lang="en-US" sz="1600" dirty="0"/>
                    </a:p>
                  </a:txBody>
                  <a:tcPr/>
                </a:tc>
                <a:tc>
                  <a:txBody>
                    <a:bodyPr/>
                    <a:lstStyle/>
                    <a:p>
                      <a:pPr algn="ctr"/>
                      <a:r>
                        <a:rPr lang="fa-IR" sz="1400" dirty="0">
                          <a:cs typeface="B Mitra" panose="00000400000000000000" pitchFamily="2" charset="-78"/>
                        </a:rPr>
                        <a:t>مدت زمان صرف شده از لحظه پاسخگویی پرستار تریاژ تا لحظه ارسال فایل به واحد اعزام و راهبری آمبولانس یا تصمیم به عدم اعزام آمبولانس</a:t>
                      </a:r>
                      <a:endParaRPr lang="en-US" sz="1400" dirty="0">
                        <a:cs typeface="B Mitra" panose="00000400000000000000" pitchFamily="2" charset="-78"/>
                      </a:endParaRPr>
                    </a:p>
                  </a:txBody>
                  <a:tcPr/>
                </a:tc>
                <a:tc>
                  <a:txBody>
                    <a:bodyPr/>
                    <a:lstStyle/>
                    <a:p>
                      <a:pPr algn="ctr"/>
                      <a:r>
                        <a:rPr lang="en-US" sz="1200" dirty="0"/>
                        <a:t>Decision Making Time (T1-T3) </a:t>
                      </a:r>
                    </a:p>
                  </a:txBody>
                  <a:tcPr/>
                </a:tc>
                <a:tc>
                  <a:txBody>
                    <a:bodyPr/>
                    <a:lstStyle/>
                    <a:p>
                      <a:pPr algn="ctr"/>
                      <a:r>
                        <a:rPr lang="fa-IR" sz="1400" b="1" dirty="0"/>
                        <a:t>زمان تعیین تکلیف تریاژ تلفنی</a:t>
                      </a:r>
                      <a:endParaRPr lang="en-US" sz="1400" b="1" dirty="0"/>
                    </a:p>
                  </a:txBody>
                  <a:tcPr/>
                </a:tc>
                <a:tc>
                  <a:txBody>
                    <a:bodyPr/>
                    <a:lstStyle/>
                    <a:p>
                      <a:pPr algn="ctr"/>
                      <a:r>
                        <a:rPr lang="en-US" sz="1600" b="1" dirty="0"/>
                        <a:t>D dm</a:t>
                      </a:r>
                    </a:p>
                  </a:txBody>
                  <a:tcPr/>
                </a:tc>
                <a:extLst>
                  <a:ext uri="{0D108BD9-81ED-4DB2-BD59-A6C34878D82A}">
                    <a16:rowId xmlns:a16="http://schemas.microsoft.com/office/drawing/2014/main" val="3993142382"/>
                  </a:ext>
                </a:extLst>
              </a:tr>
              <a:tr h="499741">
                <a:tc>
                  <a:txBody>
                    <a:bodyPr/>
                    <a:lstStyle/>
                    <a:p>
                      <a:pPr algn="ctr"/>
                      <a:r>
                        <a:rPr lang="fa-IR" sz="1400" dirty="0"/>
                        <a:t>متغیر و ادامه دار</a:t>
                      </a:r>
                      <a:endParaRPr lang="en-US" sz="1400" dirty="0"/>
                    </a:p>
                  </a:txBody>
                  <a:tcPr/>
                </a:tc>
                <a:tc>
                  <a:txBody>
                    <a:bodyPr/>
                    <a:lstStyle/>
                    <a:p>
                      <a:pPr algn="ctr"/>
                      <a:r>
                        <a:rPr lang="fa-IR" sz="1400" dirty="0">
                          <a:cs typeface="B Mitra" panose="00000400000000000000" pitchFamily="2" charset="-78"/>
                        </a:rPr>
                        <a:t>مدت زمان صرف شده از لحظه پاسخگویی پرستار تریاژ تا لحظه قطع تماس و بستن فایل تریاژ تلفنی</a:t>
                      </a:r>
                      <a:endParaRPr lang="en-US" sz="1400" dirty="0">
                        <a:cs typeface="B Mitra" panose="00000400000000000000" pitchFamily="2" charset="-78"/>
                      </a:endParaRPr>
                    </a:p>
                  </a:txBody>
                  <a:tcPr/>
                </a:tc>
                <a:tc>
                  <a:txBody>
                    <a:bodyPr/>
                    <a:lstStyle/>
                    <a:p>
                      <a:pPr algn="ctr"/>
                      <a:r>
                        <a:rPr lang="en-US" sz="1200" dirty="0"/>
                        <a:t>telephone Triage Time T2c-T1</a:t>
                      </a:r>
                    </a:p>
                  </a:txBody>
                  <a:tcPr/>
                </a:tc>
                <a:tc>
                  <a:txBody>
                    <a:bodyPr/>
                    <a:lstStyle/>
                    <a:p>
                      <a:pPr algn="ctr"/>
                      <a:r>
                        <a:rPr lang="fa-IR" sz="1400" b="1" dirty="0"/>
                        <a:t>زمان تریاژ تلفنی</a:t>
                      </a:r>
                      <a:endParaRPr lang="en-US" sz="1400" b="1" dirty="0"/>
                    </a:p>
                  </a:txBody>
                  <a:tcPr/>
                </a:tc>
                <a:tc>
                  <a:txBody>
                    <a:bodyPr/>
                    <a:lstStyle/>
                    <a:p>
                      <a:pPr algn="ctr"/>
                      <a:r>
                        <a:rPr lang="en-US" sz="1600" b="1" dirty="0"/>
                        <a:t>D t</a:t>
                      </a:r>
                    </a:p>
                  </a:txBody>
                  <a:tcPr/>
                </a:tc>
                <a:extLst>
                  <a:ext uri="{0D108BD9-81ED-4DB2-BD59-A6C34878D82A}">
                    <a16:rowId xmlns:a16="http://schemas.microsoft.com/office/drawing/2014/main" val="1354742177"/>
                  </a:ext>
                </a:extLst>
              </a:tr>
              <a:tr h="499741">
                <a:tc>
                  <a:txBody>
                    <a:bodyPr/>
                    <a:lstStyle/>
                    <a:p>
                      <a:pPr algn="ctr"/>
                      <a:r>
                        <a:rPr lang="fa-IR" sz="1600" dirty="0"/>
                        <a:t>60ثانیه</a:t>
                      </a:r>
                      <a:endParaRPr lang="en-US" sz="1600" dirty="0"/>
                    </a:p>
                  </a:txBody>
                  <a:tcPr/>
                </a:tc>
                <a:tc>
                  <a:txBody>
                    <a:bodyPr/>
                    <a:lstStyle/>
                    <a:p>
                      <a:pPr algn="ctr"/>
                      <a:r>
                        <a:rPr lang="fa-IR" sz="1400" dirty="0">
                          <a:cs typeface="B Mitra" panose="00000400000000000000" pitchFamily="2" charset="-78"/>
                        </a:rPr>
                        <a:t>مدت زمان صرف شده از لحظه ارسال فایل به واحد اعزام و راهبری آمبولانس تا لحظه ارسال پیام به پایگاه،</a:t>
                      </a:r>
                      <a:r>
                        <a:rPr lang="fa-IR" sz="1400" u="sng" dirty="0">
                          <a:cs typeface="B Mitra" panose="00000400000000000000" pitchFamily="2" charset="-78"/>
                        </a:rPr>
                        <a:t>ابلاغ فوریت به پایگاه</a:t>
                      </a:r>
                      <a:endParaRPr lang="en-US" sz="1400" u="sng" dirty="0">
                        <a:cs typeface="B Mitra" panose="00000400000000000000" pitchFamily="2" charset="-78"/>
                      </a:endParaRPr>
                    </a:p>
                  </a:txBody>
                  <a:tcPr/>
                </a:tc>
                <a:tc>
                  <a:txBody>
                    <a:bodyPr/>
                    <a:lstStyle/>
                    <a:p>
                      <a:pPr algn="ctr"/>
                      <a:r>
                        <a:rPr lang="en-US" sz="1200" dirty="0"/>
                        <a:t>Dispatching Time(T3- T4)</a:t>
                      </a:r>
                    </a:p>
                  </a:txBody>
                  <a:tcPr/>
                </a:tc>
                <a:tc>
                  <a:txBody>
                    <a:bodyPr/>
                    <a:lstStyle/>
                    <a:p>
                      <a:pPr algn="ctr"/>
                      <a:r>
                        <a:rPr lang="fa-IR" sz="1400" b="1" dirty="0"/>
                        <a:t>زمان فراخوان</a:t>
                      </a:r>
                      <a:endParaRPr lang="en-US" sz="1400" b="1" dirty="0"/>
                    </a:p>
                  </a:txBody>
                  <a:tcPr/>
                </a:tc>
                <a:tc>
                  <a:txBody>
                    <a:bodyPr/>
                    <a:lstStyle/>
                    <a:p>
                      <a:pPr algn="ctr"/>
                      <a:r>
                        <a:rPr lang="en-US" sz="1600" b="1" dirty="0"/>
                        <a:t>D </a:t>
                      </a:r>
                      <a:r>
                        <a:rPr lang="en-US" sz="1600" b="1" dirty="0" err="1"/>
                        <a:t>d</a:t>
                      </a:r>
                      <a:endParaRPr lang="en-US" sz="1600" b="1" dirty="0"/>
                    </a:p>
                  </a:txBody>
                  <a:tcPr/>
                </a:tc>
                <a:extLst>
                  <a:ext uri="{0D108BD9-81ED-4DB2-BD59-A6C34878D82A}">
                    <a16:rowId xmlns:a16="http://schemas.microsoft.com/office/drawing/2014/main" val="1750844879"/>
                  </a:ext>
                </a:extLst>
              </a:tr>
              <a:tr h="490228">
                <a:tc>
                  <a:txBody>
                    <a:bodyPr/>
                    <a:lstStyle/>
                    <a:p>
                      <a:pPr algn="ctr"/>
                      <a:r>
                        <a:rPr lang="fa-IR" sz="1600" dirty="0"/>
                        <a:t>120ثانیه</a:t>
                      </a:r>
                      <a:endParaRPr lang="en-US" sz="1600" dirty="0"/>
                    </a:p>
                  </a:txBody>
                  <a:tcPr/>
                </a:tc>
                <a:tc>
                  <a:txBody>
                    <a:bodyPr/>
                    <a:lstStyle/>
                    <a:p>
                      <a:pPr algn="ctr"/>
                      <a:r>
                        <a:rPr lang="fa-IR" sz="1400" dirty="0">
                          <a:cs typeface="B Mitra" panose="00000400000000000000" pitchFamily="2" charset="-78"/>
                        </a:rPr>
                        <a:t>مدت زمان صرف شده از لحظه پاسخگویی پرستار تریاژ تا لحظه ابلاغ فوریت به پایگاه</a:t>
                      </a:r>
                      <a:endParaRPr lang="en-US" sz="1400" dirty="0">
                        <a:cs typeface="B Mitra" panose="00000400000000000000" pitchFamily="2" charset="-78"/>
                      </a:endParaRPr>
                    </a:p>
                  </a:txBody>
                  <a:tcPr/>
                </a:tc>
                <a:tc>
                  <a:txBody>
                    <a:bodyPr/>
                    <a:lstStyle/>
                    <a:p>
                      <a:pPr algn="ctr"/>
                      <a:r>
                        <a:rPr lang="en-US" sz="1200" dirty="0"/>
                        <a:t>Dispatch Action Time(T1-T4)</a:t>
                      </a:r>
                    </a:p>
                  </a:txBody>
                  <a:tcPr/>
                </a:tc>
                <a:tc>
                  <a:txBody>
                    <a:bodyPr/>
                    <a:lstStyle/>
                    <a:p>
                      <a:pPr algn="ctr"/>
                      <a:r>
                        <a:rPr lang="fa-IR" sz="1400" b="1" dirty="0"/>
                        <a:t>زمان کنش</a:t>
                      </a:r>
                      <a:endParaRPr lang="en-US" sz="1400" b="1" dirty="0"/>
                    </a:p>
                  </a:txBody>
                  <a:tcPr/>
                </a:tc>
                <a:tc>
                  <a:txBody>
                    <a:bodyPr/>
                    <a:lstStyle/>
                    <a:p>
                      <a:pPr algn="ctr"/>
                      <a:r>
                        <a:rPr lang="en-US" sz="1600" b="1" dirty="0"/>
                        <a:t>D ac</a:t>
                      </a:r>
                    </a:p>
                  </a:txBody>
                  <a:tcPr/>
                </a:tc>
                <a:extLst>
                  <a:ext uri="{0D108BD9-81ED-4DB2-BD59-A6C34878D82A}">
                    <a16:rowId xmlns:a16="http://schemas.microsoft.com/office/drawing/2014/main" val="4073265557"/>
                  </a:ext>
                </a:extLst>
              </a:tr>
              <a:tr h="490228">
                <a:tc>
                  <a:txBody>
                    <a:bodyPr/>
                    <a:lstStyle/>
                    <a:p>
                      <a:pPr algn="ctr"/>
                      <a:r>
                        <a:rPr lang="fa-IR" sz="1200" dirty="0"/>
                        <a:t>روز: 60تا90 ثانیه</a:t>
                      </a:r>
                    </a:p>
                    <a:p>
                      <a:pPr algn="ctr"/>
                      <a:r>
                        <a:rPr lang="fa-IR" sz="1200" dirty="0"/>
                        <a:t>شب:90تا150ثانیه</a:t>
                      </a:r>
                      <a:endParaRPr lang="en-US" sz="1200" dirty="0"/>
                    </a:p>
                  </a:txBody>
                  <a:tcPr/>
                </a:tc>
                <a:tc>
                  <a:txBody>
                    <a:bodyPr/>
                    <a:lstStyle/>
                    <a:p>
                      <a:pPr algn="ctr"/>
                      <a:r>
                        <a:rPr lang="fa-IR" sz="1400" dirty="0">
                          <a:cs typeface="B Mitra" panose="00000400000000000000" pitchFamily="2" charset="-78"/>
                        </a:rPr>
                        <a:t>مدت زمان صرف شده از لحظه ابلاغ فوریت به پایگاه تا لحظه حرکت کد به سمت محل فوریت</a:t>
                      </a:r>
                      <a:endParaRPr lang="en-US" sz="1400" dirty="0">
                        <a:cs typeface="B Mitra" panose="00000400000000000000" pitchFamily="2" charset="-78"/>
                      </a:endParaRPr>
                    </a:p>
                  </a:txBody>
                  <a:tcPr/>
                </a:tc>
                <a:tc>
                  <a:txBody>
                    <a:bodyPr/>
                    <a:lstStyle/>
                    <a:p>
                      <a:pPr algn="ctr"/>
                      <a:r>
                        <a:rPr lang="en-US" sz="1200" dirty="0"/>
                        <a:t>Reaction Time(T4-T5)</a:t>
                      </a:r>
                    </a:p>
                  </a:txBody>
                  <a:tcPr/>
                </a:tc>
                <a:tc>
                  <a:txBody>
                    <a:bodyPr/>
                    <a:lstStyle/>
                    <a:p>
                      <a:pPr algn="ctr"/>
                      <a:r>
                        <a:rPr lang="fa-IR" sz="1400" b="1" dirty="0"/>
                        <a:t>زمان واکنش</a:t>
                      </a:r>
                      <a:endParaRPr lang="en-US" sz="1400" b="1" dirty="0"/>
                    </a:p>
                  </a:txBody>
                  <a:tcPr/>
                </a:tc>
                <a:tc>
                  <a:txBody>
                    <a:bodyPr/>
                    <a:lstStyle/>
                    <a:p>
                      <a:pPr algn="ctr"/>
                      <a:r>
                        <a:rPr lang="en-US" sz="1600" b="1" dirty="0"/>
                        <a:t>D re</a:t>
                      </a:r>
                    </a:p>
                  </a:txBody>
                  <a:tcPr/>
                </a:tc>
                <a:extLst>
                  <a:ext uri="{0D108BD9-81ED-4DB2-BD59-A6C34878D82A}">
                    <a16:rowId xmlns:a16="http://schemas.microsoft.com/office/drawing/2014/main" val="1742819733"/>
                  </a:ext>
                </a:extLst>
              </a:tr>
              <a:tr h="793707">
                <a:tc>
                  <a:txBody>
                    <a:bodyPr/>
                    <a:lstStyle/>
                    <a:p>
                      <a:pPr algn="ctr"/>
                      <a:r>
                        <a:rPr lang="fa-IR" sz="1200" dirty="0"/>
                        <a:t>برون شهری: 14 دقیقه درون شهری کلان شهرها: 12دقیقه </a:t>
                      </a:r>
                    </a:p>
                    <a:p>
                      <a:pPr algn="ctr"/>
                      <a:r>
                        <a:rPr lang="fa-IR" sz="1200" dirty="0"/>
                        <a:t>سایر شهرها:8 دقیقه</a:t>
                      </a:r>
                      <a:endParaRPr lang="en-US" sz="1200" dirty="0"/>
                    </a:p>
                  </a:txBody>
                  <a:tcPr/>
                </a:tc>
                <a:tc>
                  <a:txBody>
                    <a:bodyPr/>
                    <a:lstStyle/>
                    <a:p>
                      <a:pPr algn="ctr"/>
                      <a:r>
                        <a:rPr lang="fa-IR" sz="1400" dirty="0">
                          <a:cs typeface="B Mitra" panose="00000400000000000000" pitchFamily="2" charset="-78"/>
                        </a:rPr>
                        <a:t>مدت زمان صرف شده از لحظه برقراری تماس مددجو تا لحظه رسیدن تکنسین به محل فوریت</a:t>
                      </a:r>
                      <a:endParaRPr lang="en-US" sz="1400" dirty="0">
                        <a:cs typeface="B Mitra" panose="00000400000000000000" pitchFamily="2" charset="-78"/>
                      </a:endParaRPr>
                    </a:p>
                  </a:txBody>
                  <a:tcPr/>
                </a:tc>
                <a:tc>
                  <a:txBody>
                    <a:bodyPr/>
                    <a:lstStyle/>
                    <a:p>
                      <a:pPr algn="ctr"/>
                      <a:r>
                        <a:rPr lang="en-US" sz="1200" dirty="0"/>
                        <a:t>Response Time(T1-T6)</a:t>
                      </a:r>
                    </a:p>
                  </a:txBody>
                  <a:tcPr/>
                </a:tc>
                <a:tc>
                  <a:txBody>
                    <a:bodyPr/>
                    <a:lstStyle/>
                    <a:p>
                      <a:pPr algn="ctr"/>
                      <a:r>
                        <a:rPr lang="fa-IR" sz="1400" b="1" dirty="0"/>
                        <a:t>زمان پاسخگویی</a:t>
                      </a:r>
                      <a:endParaRPr lang="en-US" sz="1400" b="1" dirty="0"/>
                    </a:p>
                  </a:txBody>
                  <a:tcPr/>
                </a:tc>
                <a:tc>
                  <a:txBody>
                    <a:bodyPr/>
                    <a:lstStyle/>
                    <a:p>
                      <a:pPr algn="ctr"/>
                      <a:r>
                        <a:rPr lang="en-US" sz="1600" b="1" dirty="0"/>
                        <a:t>D r</a:t>
                      </a:r>
                    </a:p>
                  </a:txBody>
                  <a:tcPr/>
                </a:tc>
                <a:extLst>
                  <a:ext uri="{0D108BD9-81ED-4DB2-BD59-A6C34878D82A}">
                    <a16:rowId xmlns:a16="http://schemas.microsoft.com/office/drawing/2014/main" val="147905154"/>
                  </a:ext>
                </a:extLst>
              </a:tr>
              <a:tr h="490228">
                <a:tc>
                  <a:txBody>
                    <a:bodyPr/>
                    <a:lstStyle/>
                    <a:p>
                      <a:pPr algn="ctr"/>
                      <a:r>
                        <a:rPr lang="fa-IR" sz="1400" dirty="0"/>
                        <a:t>*</a:t>
                      </a:r>
                      <a:r>
                        <a:rPr lang="en-US" sz="1400" dirty="0"/>
                        <a:t>20 min</a:t>
                      </a:r>
                      <a:r>
                        <a:rPr lang="fa-IR" sz="1400" dirty="0"/>
                        <a:t>کمتراز </a:t>
                      </a:r>
                      <a:endParaRPr lang="en-US" sz="1400" dirty="0"/>
                    </a:p>
                  </a:txBody>
                  <a:tcPr/>
                </a:tc>
                <a:tc>
                  <a:txBody>
                    <a:bodyPr/>
                    <a:lstStyle/>
                    <a:p>
                      <a:pPr algn="ctr"/>
                      <a:r>
                        <a:rPr lang="fa-IR" sz="1400" dirty="0">
                          <a:cs typeface="B Mitra" panose="00000400000000000000" pitchFamily="2" charset="-78"/>
                        </a:rPr>
                        <a:t>مدت زمان صرف شده از لحظه رسیدن به محل فوریت تا لحظه حرکت به سمت بیمارستان</a:t>
                      </a:r>
                      <a:endParaRPr lang="en-US" sz="1400" dirty="0">
                        <a:cs typeface="B Mitra" panose="00000400000000000000" pitchFamily="2" charset="-78"/>
                      </a:endParaRPr>
                    </a:p>
                  </a:txBody>
                  <a:tcPr/>
                </a:tc>
                <a:tc>
                  <a:txBody>
                    <a:bodyPr/>
                    <a:lstStyle/>
                    <a:p>
                      <a:pPr algn="ctr"/>
                      <a:r>
                        <a:rPr lang="en-US" sz="1200" dirty="0"/>
                        <a:t>Scene Time</a:t>
                      </a:r>
                      <a:endParaRPr lang="fa-IR" sz="1200" dirty="0"/>
                    </a:p>
                    <a:p>
                      <a:pPr algn="ctr"/>
                      <a:r>
                        <a:rPr lang="en-US" sz="1200" dirty="0"/>
                        <a:t>(T6-T7) </a:t>
                      </a:r>
                    </a:p>
                  </a:txBody>
                  <a:tcPr/>
                </a:tc>
                <a:tc>
                  <a:txBody>
                    <a:bodyPr/>
                    <a:lstStyle/>
                    <a:p>
                      <a:pPr algn="ctr"/>
                      <a:r>
                        <a:rPr lang="fa-IR" sz="1400" b="1" dirty="0"/>
                        <a:t>زمان صحنه</a:t>
                      </a:r>
                      <a:endParaRPr lang="en-US" sz="1400" b="1" dirty="0"/>
                    </a:p>
                  </a:txBody>
                  <a:tcPr/>
                </a:tc>
                <a:tc>
                  <a:txBody>
                    <a:bodyPr/>
                    <a:lstStyle/>
                    <a:p>
                      <a:pPr algn="ctr"/>
                      <a:r>
                        <a:rPr lang="en-US" sz="1600" b="1" dirty="0"/>
                        <a:t>D s</a:t>
                      </a:r>
                    </a:p>
                  </a:txBody>
                  <a:tcPr/>
                </a:tc>
                <a:extLst>
                  <a:ext uri="{0D108BD9-81ED-4DB2-BD59-A6C34878D82A}">
                    <a16:rowId xmlns:a16="http://schemas.microsoft.com/office/drawing/2014/main" val="3679549551"/>
                  </a:ext>
                </a:extLst>
              </a:tr>
              <a:tr h="499741">
                <a:tc>
                  <a:txBody>
                    <a:bodyPr/>
                    <a:lstStyle/>
                    <a:p>
                      <a:pPr algn="ctr"/>
                      <a:r>
                        <a:rPr lang="fa-IR" sz="1400" dirty="0"/>
                        <a:t>متغیر</a:t>
                      </a:r>
                      <a:endParaRPr lang="en-US" sz="1400" dirty="0"/>
                    </a:p>
                  </a:txBody>
                  <a:tcPr/>
                </a:tc>
                <a:tc>
                  <a:txBody>
                    <a:bodyPr/>
                    <a:lstStyle/>
                    <a:p>
                      <a:pPr algn="ctr"/>
                      <a:r>
                        <a:rPr lang="fa-IR" sz="1400" dirty="0">
                          <a:cs typeface="B Mitra" panose="00000400000000000000" pitchFamily="2" charset="-78"/>
                        </a:rPr>
                        <a:t>مدت زمان صرف شده از لحظه حرکت کد به سمت بیمارستان تا لحظه رسیدن به تریاژ بیمارستان</a:t>
                      </a:r>
                      <a:endParaRPr lang="en-US" sz="1400" dirty="0">
                        <a:cs typeface="B Mitra" panose="00000400000000000000" pitchFamily="2" charset="-78"/>
                      </a:endParaRPr>
                    </a:p>
                  </a:txBody>
                  <a:tcPr/>
                </a:tc>
                <a:tc>
                  <a:txBody>
                    <a:bodyPr/>
                    <a:lstStyle/>
                    <a:p>
                      <a:pPr algn="ctr"/>
                      <a:r>
                        <a:rPr lang="en-US" sz="1200" dirty="0"/>
                        <a:t>Transportation Time(T7-T8)</a:t>
                      </a:r>
                    </a:p>
                  </a:txBody>
                  <a:tcPr/>
                </a:tc>
                <a:tc>
                  <a:txBody>
                    <a:bodyPr/>
                    <a:lstStyle/>
                    <a:p>
                      <a:pPr algn="ctr"/>
                      <a:r>
                        <a:rPr lang="fa-IR" sz="1400" b="1" dirty="0"/>
                        <a:t>زمان انتقال</a:t>
                      </a:r>
                      <a:endParaRPr lang="en-US" sz="1400" b="1" dirty="0"/>
                    </a:p>
                  </a:txBody>
                  <a:tcPr/>
                </a:tc>
                <a:tc>
                  <a:txBody>
                    <a:bodyPr/>
                    <a:lstStyle/>
                    <a:p>
                      <a:pPr algn="ctr"/>
                      <a:r>
                        <a:rPr lang="en-US" sz="1600" b="1" dirty="0"/>
                        <a:t>D tr</a:t>
                      </a:r>
                    </a:p>
                  </a:txBody>
                  <a:tcPr/>
                </a:tc>
                <a:extLst>
                  <a:ext uri="{0D108BD9-81ED-4DB2-BD59-A6C34878D82A}">
                    <a16:rowId xmlns:a16="http://schemas.microsoft.com/office/drawing/2014/main" val="306856643"/>
                  </a:ext>
                </a:extLst>
              </a:tr>
              <a:tr h="499741">
                <a:tc>
                  <a:txBody>
                    <a:bodyPr/>
                    <a:lstStyle/>
                    <a:p>
                      <a:pPr algn="ctr"/>
                      <a:r>
                        <a:rPr lang="en-US" sz="1400" dirty="0"/>
                        <a:t>15 min</a:t>
                      </a:r>
                    </a:p>
                  </a:txBody>
                  <a:tcPr/>
                </a:tc>
                <a:tc>
                  <a:txBody>
                    <a:bodyPr/>
                    <a:lstStyle/>
                    <a:p>
                      <a:pPr algn="ctr"/>
                      <a:r>
                        <a:rPr lang="fa-IR" sz="1400" dirty="0">
                          <a:cs typeface="B Mitra" panose="00000400000000000000" pitchFamily="2" charset="-78"/>
                        </a:rPr>
                        <a:t>مدت زمان صرف شده از لحظه رسیدن به بیمارستان تا لحظه حرکت کد از بیمارستان به سمت پایگاه</a:t>
                      </a:r>
                      <a:endParaRPr lang="en-US" sz="1400" dirty="0">
                        <a:cs typeface="B Mitra" panose="00000400000000000000" pitchFamily="2" charset="-78"/>
                      </a:endParaRPr>
                    </a:p>
                  </a:txBody>
                  <a:tcPr/>
                </a:tc>
                <a:tc>
                  <a:txBody>
                    <a:bodyPr/>
                    <a:lstStyle/>
                    <a:p>
                      <a:pPr algn="ctr"/>
                      <a:r>
                        <a:rPr lang="en-US" sz="1200" dirty="0"/>
                        <a:t>In hospital Time(T8-T9)</a:t>
                      </a:r>
                    </a:p>
                  </a:txBody>
                  <a:tcPr/>
                </a:tc>
                <a:tc>
                  <a:txBody>
                    <a:bodyPr/>
                    <a:lstStyle/>
                    <a:p>
                      <a:pPr algn="ctr"/>
                      <a:r>
                        <a:rPr lang="fa-IR" sz="1400" b="1" dirty="0"/>
                        <a:t>زمان ماندگاری در بیمارستان</a:t>
                      </a:r>
                      <a:endParaRPr lang="en-US" sz="1400" b="1" dirty="0"/>
                    </a:p>
                  </a:txBody>
                  <a:tcPr/>
                </a:tc>
                <a:tc>
                  <a:txBody>
                    <a:bodyPr/>
                    <a:lstStyle/>
                    <a:p>
                      <a:pPr algn="ctr"/>
                      <a:r>
                        <a:rPr lang="en-US" sz="1600" b="1" dirty="0"/>
                        <a:t>D h</a:t>
                      </a:r>
                    </a:p>
                  </a:txBody>
                  <a:tcPr/>
                </a:tc>
                <a:extLst>
                  <a:ext uri="{0D108BD9-81ED-4DB2-BD59-A6C34878D82A}">
                    <a16:rowId xmlns:a16="http://schemas.microsoft.com/office/drawing/2014/main" val="1416037930"/>
                  </a:ext>
                </a:extLst>
              </a:tr>
            </a:tbl>
          </a:graphicData>
        </a:graphic>
      </p:graphicFrame>
      <p:pic>
        <p:nvPicPr>
          <p:cNvPr id="6" name="Picture 5">
            <a:extLst>
              <a:ext uri="{FF2B5EF4-FFF2-40B4-BE49-F238E27FC236}">
                <a16:creationId xmlns:a16="http://schemas.microsoft.com/office/drawing/2014/main" id="{CD77FC7D-8B54-4B8E-AB93-2F36BC424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8134" y="228701"/>
            <a:ext cx="1158459" cy="749495"/>
          </a:xfrm>
          <a:prstGeom prst="rect">
            <a:avLst/>
          </a:prstGeom>
        </p:spPr>
      </p:pic>
      <p:pic>
        <p:nvPicPr>
          <p:cNvPr id="3" name="Picture 2">
            <a:extLst>
              <a:ext uri="{FF2B5EF4-FFF2-40B4-BE49-F238E27FC236}">
                <a16:creationId xmlns:a16="http://schemas.microsoft.com/office/drawing/2014/main" id="{6019675C-2B11-45FE-8973-ED052725E587}"/>
              </a:ext>
            </a:extLst>
          </p:cNvPr>
          <p:cNvPicPr>
            <a:picLocks noChangeAspect="1"/>
          </p:cNvPicPr>
          <p:nvPr/>
        </p:nvPicPr>
        <p:blipFill>
          <a:blip r:embed="rId3"/>
          <a:stretch>
            <a:fillRect/>
          </a:stretch>
        </p:blipFill>
        <p:spPr>
          <a:xfrm>
            <a:off x="1" y="-6530"/>
            <a:ext cx="838200" cy="838200"/>
          </a:xfrm>
          <a:prstGeom prst="rect">
            <a:avLst/>
          </a:prstGeom>
        </p:spPr>
      </p:pic>
    </p:spTree>
    <p:extLst>
      <p:ext uri="{BB962C8B-B14F-4D97-AF65-F5344CB8AC3E}">
        <p14:creationId xmlns:p14="http://schemas.microsoft.com/office/powerpoint/2010/main" val="408856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1C375D-69D3-4214-9858-B9E34D776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837" y="318370"/>
            <a:ext cx="6513535" cy="6526061"/>
          </a:xfrm>
          <a:prstGeom prst="rect">
            <a:avLst/>
          </a:prstGeom>
        </p:spPr>
      </p:pic>
      <p:sp>
        <p:nvSpPr>
          <p:cNvPr id="5" name="Left Brace 4">
            <a:extLst>
              <a:ext uri="{FF2B5EF4-FFF2-40B4-BE49-F238E27FC236}">
                <a16:creationId xmlns:a16="http://schemas.microsoft.com/office/drawing/2014/main" id="{F2177578-0482-402E-A22C-26C88C6267E9}"/>
              </a:ext>
            </a:extLst>
          </p:cNvPr>
          <p:cNvSpPr/>
          <p:nvPr/>
        </p:nvSpPr>
        <p:spPr>
          <a:xfrm>
            <a:off x="3876802" y="3255724"/>
            <a:ext cx="602293" cy="406435"/>
          </a:xfrm>
          <a:prstGeom prst="leftBrace">
            <a:avLst>
              <a:gd name="adj1" fmla="val 8333"/>
              <a:gd name="adj2" fmla="val 49087"/>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D1403670-1DD8-4BD2-8B6C-C294CF95EE28}"/>
              </a:ext>
            </a:extLst>
          </p:cNvPr>
          <p:cNvSpPr txBox="1"/>
          <p:nvPr/>
        </p:nvSpPr>
        <p:spPr>
          <a:xfrm>
            <a:off x="3519814" y="44645"/>
            <a:ext cx="1063405" cy="561692"/>
          </a:xfrm>
          <a:prstGeom prst="rect">
            <a:avLst/>
          </a:prstGeom>
          <a:noFill/>
        </p:spPr>
        <p:txBody>
          <a:bodyPr wrap="square" rtlCol="0">
            <a:spAutoFit/>
          </a:bodyPr>
          <a:lstStyle/>
          <a:p>
            <a:r>
              <a:rPr lang="en-US" sz="2000" b="1" dirty="0">
                <a:solidFill>
                  <a:schemeClr val="accent1"/>
                </a:solidFill>
              </a:rPr>
              <a:t>D</a:t>
            </a:r>
            <a:r>
              <a:rPr lang="en-US" dirty="0">
                <a:solidFill>
                  <a:schemeClr val="accent1"/>
                </a:solidFill>
              </a:rPr>
              <a:t>a 8s</a:t>
            </a:r>
            <a:r>
              <a:rPr lang="fa-IR" sz="1050" dirty="0">
                <a:solidFill>
                  <a:schemeClr val="accent1"/>
                </a:solidFill>
              </a:rPr>
              <a:t>زمان پیش درآمد</a:t>
            </a:r>
            <a:endParaRPr lang="en-US" dirty="0">
              <a:solidFill>
                <a:schemeClr val="accent1"/>
              </a:solidFill>
            </a:endParaRPr>
          </a:p>
        </p:txBody>
      </p:sp>
      <p:sp>
        <p:nvSpPr>
          <p:cNvPr id="7" name="TextBox 6">
            <a:extLst>
              <a:ext uri="{FF2B5EF4-FFF2-40B4-BE49-F238E27FC236}">
                <a16:creationId xmlns:a16="http://schemas.microsoft.com/office/drawing/2014/main" id="{5A6F9C2A-ED25-4C50-BF47-1B9BA82965E5}"/>
              </a:ext>
            </a:extLst>
          </p:cNvPr>
          <p:cNvSpPr txBox="1"/>
          <p:nvPr/>
        </p:nvSpPr>
        <p:spPr>
          <a:xfrm>
            <a:off x="3207967" y="1416695"/>
            <a:ext cx="712939" cy="677108"/>
          </a:xfrm>
          <a:prstGeom prst="rect">
            <a:avLst/>
          </a:prstGeom>
          <a:noFill/>
        </p:spPr>
        <p:txBody>
          <a:bodyPr wrap="square" rtlCol="0">
            <a:spAutoFit/>
          </a:bodyPr>
          <a:lstStyle/>
          <a:p>
            <a:r>
              <a:rPr lang="en-US" sz="2000" b="1" dirty="0">
                <a:solidFill>
                  <a:schemeClr val="accent5"/>
                </a:solidFill>
              </a:rPr>
              <a:t>D</a:t>
            </a:r>
            <a:r>
              <a:rPr lang="en-US" dirty="0">
                <a:solidFill>
                  <a:schemeClr val="accent5"/>
                </a:solidFill>
              </a:rPr>
              <a:t> dm 60s</a:t>
            </a:r>
          </a:p>
        </p:txBody>
      </p:sp>
      <p:sp>
        <p:nvSpPr>
          <p:cNvPr id="8" name="Left Brace 7">
            <a:extLst>
              <a:ext uri="{FF2B5EF4-FFF2-40B4-BE49-F238E27FC236}">
                <a16:creationId xmlns:a16="http://schemas.microsoft.com/office/drawing/2014/main" id="{A1E5EDE7-2C26-40A0-BC6F-109D1B9CCA24}"/>
              </a:ext>
            </a:extLst>
          </p:cNvPr>
          <p:cNvSpPr/>
          <p:nvPr/>
        </p:nvSpPr>
        <p:spPr>
          <a:xfrm>
            <a:off x="4013420" y="688930"/>
            <a:ext cx="602293" cy="325675"/>
          </a:xfrm>
          <a:prstGeom prst="leftBrace">
            <a:avLst>
              <a:gd name="adj1" fmla="val 8333"/>
              <a:gd name="adj2" fmla="val 49087"/>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9" name="Left Brace 8">
            <a:extLst>
              <a:ext uri="{FF2B5EF4-FFF2-40B4-BE49-F238E27FC236}">
                <a16:creationId xmlns:a16="http://schemas.microsoft.com/office/drawing/2014/main" id="{665DA412-10EF-4D9B-BA5B-985148B0B1F1}"/>
              </a:ext>
            </a:extLst>
          </p:cNvPr>
          <p:cNvSpPr/>
          <p:nvPr/>
        </p:nvSpPr>
        <p:spPr>
          <a:xfrm>
            <a:off x="3971602" y="1058262"/>
            <a:ext cx="602293" cy="1299142"/>
          </a:xfrm>
          <a:prstGeom prst="leftBrace">
            <a:avLst>
              <a:gd name="adj1" fmla="val 8333"/>
              <a:gd name="adj2" fmla="val 49087"/>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79437369-BE02-49BE-A4B8-A8386C7E4AF7}"/>
              </a:ext>
            </a:extLst>
          </p:cNvPr>
          <p:cNvSpPr txBox="1"/>
          <p:nvPr/>
        </p:nvSpPr>
        <p:spPr>
          <a:xfrm>
            <a:off x="3410782" y="2286573"/>
            <a:ext cx="662834" cy="738664"/>
          </a:xfrm>
          <a:prstGeom prst="rect">
            <a:avLst/>
          </a:prstGeom>
          <a:noFill/>
        </p:spPr>
        <p:txBody>
          <a:bodyPr wrap="square" rtlCol="0">
            <a:spAutoFit/>
          </a:bodyPr>
          <a:lstStyle/>
          <a:p>
            <a:r>
              <a:rPr lang="en-US" sz="2400" b="1" dirty="0">
                <a:solidFill>
                  <a:schemeClr val="accent3">
                    <a:lumMod val="75000"/>
                  </a:schemeClr>
                </a:solidFill>
              </a:rPr>
              <a:t>D</a:t>
            </a:r>
            <a:r>
              <a:rPr lang="en-US" dirty="0">
                <a:solidFill>
                  <a:schemeClr val="accent3">
                    <a:lumMod val="75000"/>
                  </a:schemeClr>
                </a:solidFill>
              </a:rPr>
              <a:t> </a:t>
            </a:r>
            <a:r>
              <a:rPr lang="en-US" dirty="0" err="1">
                <a:solidFill>
                  <a:schemeClr val="accent3">
                    <a:lumMod val="75000"/>
                  </a:schemeClr>
                </a:solidFill>
              </a:rPr>
              <a:t>d</a:t>
            </a:r>
            <a:r>
              <a:rPr lang="en-US" dirty="0">
                <a:solidFill>
                  <a:schemeClr val="accent3">
                    <a:lumMod val="75000"/>
                  </a:schemeClr>
                </a:solidFill>
              </a:rPr>
              <a:t> 60s</a:t>
            </a:r>
          </a:p>
        </p:txBody>
      </p:sp>
      <p:sp>
        <p:nvSpPr>
          <p:cNvPr id="11" name="Left Brace 10">
            <a:extLst>
              <a:ext uri="{FF2B5EF4-FFF2-40B4-BE49-F238E27FC236}">
                <a16:creationId xmlns:a16="http://schemas.microsoft.com/office/drawing/2014/main" id="{AB5FFEF2-3D64-41C8-8D88-DC26BB76987C}"/>
              </a:ext>
            </a:extLst>
          </p:cNvPr>
          <p:cNvSpPr/>
          <p:nvPr/>
        </p:nvSpPr>
        <p:spPr>
          <a:xfrm>
            <a:off x="3980926" y="2419612"/>
            <a:ext cx="602293" cy="826717"/>
          </a:xfrm>
          <a:prstGeom prst="leftBrace">
            <a:avLst>
              <a:gd name="adj1" fmla="val 8333"/>
              <a:gd name="adj2" fmla="val 49087"/>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14CC0AFC-4316-4796-BFC9-125FCCD77C96}"/>
              </a:ext>
            </a:extLst>
          </p:cNvPr>
          <p:cNvSpPr txBox="1"/>
          <p:nvPr/>
        </p:nvSpPr>
        <p:spPr>
          <a:xfrm>
            <a:off x="2823459" y="3277752"/>
            <a:ext cx="1496858" cy="646331"/>
          </a:xfrm>
          <a:prstGeom prst="rect">
            <a:avLst/>
          </a:prstGeom>
          <a:noFill/>
        </p:spPr>
        <p:txBody>
          <a:bodyPr wrap="square" rtlCol="0">
            <a:spAutoFit/>
          </a:bodyPr>
          <a:lstStyle/>
          <a:p>
            <a:r>
              <a:rPr lang="en-US" sz="2400" b="1" dirty="0">
                <a:solidFill>
                  <a:schemeClr val="accent6">
                    <a:lumMod val="75000"/>
                  </a:schemeClr>
                </a:solidFill>
              </a:rPr>
              <a:t>D</a:t>
            </a:r>
            <a:r>
              <a:rPr lang="en-US" dirty="0">
                <a:solidFill>
                  <a:schemeClr val="accent6">
                    <a:lumMod val="75000"/>
                  </a:schemeClr>
                </a:solidFill>
              </a:rPr>
              <a:t> re </a:t>
            </a:r>
            <a:r>
              <a:rPr lang="fa-IR" sz="1200" dirty="0"/>
              <a:t>زمان واکنش روز90و شب 150 ثانیه</a:t>
            </a:r>
            <a:endParaRPr lang="en-US" sz="1200" dirty="0"/>
          </a:p>
        </p:txBody>
      </p:sp>
      <p:sp>
        <p:nvSpPr>
          <p:cNvPr id="13" name="Left Brace 12">
            <a:extLst>
              <a:ext uri="{FF2B5EF4-FFF2-40B4-BE49-F238E27FC236}">
                <a16:creationId xmlns:a16="http://schemas.microsoft.com/office/drawing/2014/main" id="{EE24A852-9CEA-4C98-8E86-7D330C559396}"/>
              </a:ext>
            </a:extLst>
          </p:cNvPr>
          <p:cNvSpPr/>
          <p:nvPr/>
        </p:nvSpPr>
        <p:spPr>
          <a:xfrm>
            <a:off x="920273" y="688504"/>
            <a:ext cx="1759640" cy="3007058"/>
          </a:xfrm>
          <a:prstGeom prst="leftBrace">
            <a:avLst>
              <a:gd name="adj1" fmla="val 8333"/>
              <a:gd name="adj2" fmla="val 49087"/>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4" name="TextBox 13">
            <a:extLst>
              <a:ext uri="{FF2B5EF4-FFF2-40B4-BE49-F238E27FC236}">
                <a16:creationId xmlns:a16="http://schemas.microsoft.com/office/drawing/2014/main" id="{1C60A012-FAA7-4148-9ABA-59C0B4B4A472}"/>
              </a:ext>
            </a:extLst>
          </p:cNvPr>
          <p:cNvSpPr txBox="1"/>
          <p:nvPr/>
        </p:nvSpPr>
        <p:spPr>
          <a:xfrm>
            <a:off x="2224234" y="1058262"/>
            <a:ext cx="786145" cy="923330"/>
          </a:xfrm>
          <a:prstGeom prst="rect">
            <a:avLst/>
          </a:prstGeom>
          <a:noFill/>
        </p:spPr>
        <p:txBody>
          <a:bodyPr wrap="square" rtlCol="0">
            <a:spAutoFit/>
          </a:bodyPr>
          <a:lstStyle/>
          <a:p>
            <a:r>
              <a:rPr lang="en-US" dirty="0"/>
              <a:t>D ac </a:t>
            </a:r>
            <a:r>
              <a:rPr lang="fa-IR" sz="1200" dirty="0"/>
              <a:t>زمان کنش حداکثر 120ثانیه</a:t>
            </a:r>
            <a:endParaRPr lang="en-US" sz="1200" dirty="0"/>
          </a:p>
        </p:txBody>
      </p:sp>
      <p:sp>
        <p:nvSpPr>
          <p:cNvPr id="15" name="Left Brace 14">
            <a:extLst>
              <a:ext uri="{FF2B5EF4-FFF2-40B4-BE49-F238E27FC236}">
                <a16:creationId xmlns:a16="http://schemas.microsoft.com/office/drawing/2014/main" id="{1E7B719A-193A-4EB3-8CF3-B768B208F447}"/>
              </a:ext>
            </a:extLst>
          </p:cNvPr>
          <p:cNvSpPr/>
          <p:nvPr/>
        </p:nvSpPr>
        <p:spPr>
          <a:xfrm>
            <a:off x="6037807" y="1002080"/>
            <a:ext cx="602293" cy="1250519"/>
          </a:xfrm>
          <a:prstGeom prst="leftBrace">
            <a:avLst>
              <a:gd name="adj1" fmla="val 8333"/>
              <a:gd name="adj2" fmla="val 49087"/>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5">
            <a:extLst>
              <a:ext uri="{FF2B5EF4-FFF2-40B4-BE49-F238E27FC236}">
                <a16:creationId xmlns:a16="http://schemas.microsoft.com/office/drawing/2014/main" id="{45E011EB-7273-4BBE-9B98-4C9BE8970EC2}"/>
              </a:ext>
            </a:extLst>
          </p:cNvPr>
          <p:cNvSpPr txBox="1"/>
          <p:nvPr/>
        </p:nvSpPr>
        <p:spPr>
          <a:xfrm>
            <a:off x="5572904" y="1202517"/>
            <a:ext cx="587679" cy="646331"/>
          </a:xfrm>
          <a:prstGeom prst="rect">
            <a:avLst/>
          </a:prstGeom>
          <a:noFill/>
        </p:spPr>
        <p:txBody>
          <a:bodyPr wrap="square" rtlCol="0">
            <a:spAutoFit/>
          </a:bodyPr>
          <a:lstStyle/>
          <a:p>
            <a:r>
              <a:rPr lang="en-US" dirty="0">
                <a:solidFill>
                  <a:srgbClr val="FFFF00"/>
                </a:solidFill>
              </a:rPr>
              <a:t>D t </a:t>
            </a:r>
            <a:r>
              <a:rPr lang="fa-IR" dirty="0">
                <a:solidFill>
                  <a:srgbClr val="FFFF00"/>
                </a:solidFill>
              </a:rPr>
              <a:t>متغیر</a:t>
            </a:r>
            <a:endParaRPr lang="en-US" dirty="0">
              <a:solidFill>
                <a:srgbClr val="FFFF00"/>
              </a:solidFill>
            </a:endParaRPr>
          </a:p>
        </p:txBody>
      </p:sp>
      <p:sp>
        <p:nvSpPr>
          <p:cNvPr id="17" name="Left Brace 16">
            <a:extLst>
              <a:ext uri="{FF2B5EF4-FFF2-40B4-BE49-F238E27FC236}">
                <a16:creationId xmlns:a16="http://schemas.microsoft.com/office/drawing/2014/main" id="{19B9411B-1263-4E8D-8775-7346A2D1E692}"/>
              </a:ext>
            </a:extLst>
          </p:cNvPr>
          <p:cNvSpPr/>
          <p:nvPr/>
        </p:nvSpPr>
        <p:spPr>
          <a:xfrm>
            <a:off x="2626161" y="688505"/>
            <a:ext cx="602293" cy="2625485"/>
          </a:xfrm>
          <a:prstGeom prst="leftBrace">
            <a:avLst>
              <a:gd name="adj1" fmla="val 8333"/>
              <a:gd name="adj2" fmla="val 49087"/>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32A95B8-F9B1-4ECE-AABD-5BEA60422EEF}"/>
              </a:ext>
            </a:extLst>
          </p:cNvPr>
          <p:cNvSpPr/>
          <p:nvPr/>
        </p:nvSpPr>
        <p:spPr>
          <a:xfrm>
            <a:off x="776727" y="1202517"/>
            <a:ext cx="985240" cy="892552"/>
          </a:xfrm>
          <a:prstGeom prst="rect">
            <a:avLst/>
          </a:prstGeom>
        </p:spPr>
        <p:txBody>
          <a:bodyPr wrap="square">
            <a:spAutoFit/>
          </a:bodyPr>
          <a:lstStyle/>
          <a:p>
            <a:r>
              <a:rPr lang="en-US" sz="1600" b="1" dirty="0"/>
              <a:t>D</a:t>
            </a:r>
            <a:r>
              <a:rPr lang="en-US" sz="1200" dirty="0"/>
              <a:t> r</a:t>
            </a:r>
            <a:r>
              <a:rPr lang="fa-IR" sz="1200" dirty="0"/>
              <a:t>زمان پاسخ </a:t>
            </a:r>
          </a:p>
          <a:p>
            <a:r>
              <a:rPr lang="fa-IR" sz="1200" dirty="0"/>
              <a:t>برون شهری14</a:t>
            </a:r>
          </a:p>
          <a:p>
            <a:r>
              <a:rPr lang="fa-IR" sz="1200" dirty="0"/>
              <a:t>کلان شهر12</a:t>
            </a:r>
          </a:p>
          <a:p>
            <a:r>
              <a:rPr lang="fa-IR" sz="1200" dirty="0"/>
              <a:t>شهرها 8 دقیقه</a:t>
            </a:r>
            <a:endParaRPr lang="en-US" sz="1200" dirty="0"/>
          </a:p>
        </p:txBody>
      </p:sp>
      <p:sp>
        <p:nvSpPr>
          <p:cNvPr id="21" name="Left Brace 20">
            <a:extLst>
              <a:ext uri="{FF2B5EF4-FFF2-40B4-BE49-F238E27FC236}">
                <a16:creationId xmlns:a16="http://schemas.microsoft.com/office/drawing/2014/main" id="{BB217C0C-7F56-47AF-96F4-B7C9F39C8B89}"/>
              </a:ext>
            </a:extLst>
          </p:cNvPr>
          <p:cNvSpPr/>
          <p:nvPr/>
        </p:nvSpPr>
        <p:spPr>
          <a:xfrm>
            <a:off x="4013419" y="5533771"/>
            <a:ext cx="602293" cy="319823"/>
          </a:xfrm>
          <a:prstGeom prst="leftBrace">
            <a:avLst>
              <a:gd name="adj1" fmla="val 8333"/>
              <a:gd name="adj2" fmla="val 49087"/>
            </a:avLst>
          </a:prstGeom>
          <a:ln>
            <a:solidFill>
              <a:schemeClr val="tx1"/>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B4CA4D23-BBBA-4104-9A69-4962EBDD6D3C}"/>
              </a:ext>
            </a:extLst>
          </p:cNvPr>
          <p:cNvSpPr txBox="1"/>
          <p:nvPr/>
        </p:nvSpPr>
        <p:spPr>
          <a:xfrm>
            <a:off x="2692391" y="4420157"/>
            <a:ext cx="1151373" cy="830997"/>
          </a:xfrm>
          <a:prstGeom prst="rect">
            <a:avLst/>
          </a:prstGeom>
          <a:noFill/>
        </p:spPr>
        <p:txBody>
          <a:bodyPr wrap="square" rtlCol="0">
            <a:spAutoFit/>
          </a:bodyPr>
          <a:lstStyle/>
          <a:p>
            <a:r>
              <a:rPr lang="en-US" sz="2400" b="1" dirty="0">
                <a:solidFill>
                  <a:srgbClr val="0070C0"/>
                </a:solidFill>
              </a:rPr>
              <a:t>D</a:t>
            </a:r>
            <a:r>
              <a:rPr lang="en-US" b="1" dirty="0">
                <a:solidFill>
                  <a:srgbClr val="0070C0"/>
                </a:solidFill>
              </a:rPr>
              <a:t> s 60s </a:t>
            </a:r>
            <a:r>
              <a:rPr lang="fa-IR" sz="1200" b="1" dirty="0">
                <a:solidFill>
                  <a:srgbClr val="0070C0"/>
                </a:solidFill>
              </a:rPr>
              <a:t>زمان صحنه کمتر از 20 دقیقه</a:t>
            </a:r>
            <a:endParaRPr lang="en-US" sz="1200" b="1" dirty="0">
              <a:solidFill>
                <a:srgbClr val="0070C0"/>
              </a:solidFill>
            </a:endParaRPr>
          </a:p>
        </p:txBody>
      </p:sp>
      <p:sp>
        <p:nvSpPr>
          <p:cNvPr id="23" name="Left Brace 22">
            <a:extLst>
              <a:ext uri="{FF2B5EF4-FFF2-40B4-BE49-F238E27FC236}">
                <a16:creationId xmlns:a16="http://schemas.microsoft.com/office/drawing/2014/main" id="{58B44562-33A7-4360-AFFC-3CC0660BB838}"/>
              </a:ext>
            </a:extLst>
          </p:cNvPr>
          <p:cNvSpPr/>
          <p:nvPr/>
        </p:nvSpPr>
        <p:spPr>
          <a:xfrm>
            <a:off x="4046882" y="3814560"/>
            <a:ext cx="602293" cy="1721944"/>
          </a:xfrm>
          <a:prstGeom prst="leftBrace">
            <a:avLst>
              <a:gd name="adj1" fmla="val 8333"/>
              <a:gd name="adj2" fmla="val 49087"/>
            </a:avLst>
          </a:prstGeom>
          <a:ln>
            <a:solidFill>
              <a:schemeClr val="accent2">
                <a:lumMod val="60000"/>
                <a:lumOff val="40000"/>
              </a:schemeClr>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sp>
        <p:nvSpPr>
          <p:cNvPr id="24" name="TextBox 23">
            <a:extLst>
              <a:ext uri="{FF2B5EF4-FFF2-40B4-BE49-F238E27FC236}">
                <a16:creationId xmlns:a16="http://schemas.microsoft.com/office/drawing/2014/main" id="{6061D234-2702-4806-B5AC-DA4BA668A5FE}"/>
              </a:ext>
            </a:extLst>
          </p:cNvPr>
          <p:cNvSpPr txBox="1"/>
          <p:nvPr/>
        </p:nvSpPr>
        <p:spPr>
          <a:xfrm>
            <a:off x="3330623" y="5365739"/>
            <a:ext cx="823151" cy="646331"/>
          </a:xfrm>
          <a:prstGeom prst="rect">
            <a:avLst/>
          </a:prstGeom>
          <a:noFill/>
        </p:spPr>
        <p:txBody>
          <a:bodyPr wrap="square" rtlCol="0">
            <a:spAutoFit/>
          </a:bodyPr>
          <a:lstStyle/>
          <a:p>
            <a:r>
              <a:rPr lang="en-US" sz="2400" b="1" dirty="0">
                <a:solidFill>
                  <a:srgbClr val="0070C0"/>
                </a:solidFill>
              </a:rPr>
              <a:t>D</a:t>
            </a:r>
            <a:r>
              <a:rPr lang="en-US" b="1" dirty="0">
                <a:solidFill>
                  <a:srgbClr val="0070C0"/>
                </a:solidFill>
              </a:rPr>
              <a:t> tr </a:t>
            </a:r>
            <a:r>
              <a:rPr lang="fa-IR" sz="1200" b="1" dirty="0">
                <a:solidFill>
                  <a:srgbClr val="0070C0"/>
                </a:solidFill>
              </a:rPr>
              <a:t>زمان انتقال</a:t>
            </a:r>
            <a:endParaRPr lang="en-US" sz="1200" b="1" dirty="0">
              <a:solidFill>
                <a:srgbClr val="0070C0"/>
              </a:solidFill>
            </a:endParaRPr>
          </a:p>
        </p:txBody>
      </p:sp>
      <p:sp>
        <p:nvSpPr>
          <p:cNvPr id="25" name="Left Brace 24">
            <a:extLst>
              <a:ext uri="{FF2B5EF4-FFF2-40B4-BE49-F238E27FC236}">
                <a16:creationId xmlns:a16="http://schemas.microsoft.com/office/drawing/2014/main" id="{97FE1FF3-1B17-4757-B8AF-03186E7EA133}"/>
              </a:ext>
            </a:extLst>
          </p:cNvPr>
          <p:cNvSpPr/>
          <p:nvPr/>
        </p:nvSpPr>
        <p:spPr>
          <a:xfrm>
            <a:off x="5285712" y="5853595"/>
            <a:ext cx="602293" cy="482238"/>
          </a:xfrm>
          <a:prstGeom prst="leftBrace">
            <a:avLst>
              <a:gd name="adj1" fmla="val 8333"/>
              <a:gd name="adj2" fmla="val 49087"/>
            </a:avLst>
          </a:prstGeom>
          <a:ln>
            <a:solidFill>
              <a:srgbClr val="FFFF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sp>
        <p:nvSpPr>
          <p:cNvPr id="26" name="TextBox 25">
            <a:extLst>
              <a:ext uri="{FF2B5EF4-FFF2-40B4-BE49-F238E27FC236}">
                <a16:creationId xmlns:a16="http://schemas.microsoft.com/office/drawing/2014/main" id="{FDF9F7D3-9C55-4DF1-90D1-69F76853D3DB}"/>
              </a:ext>
            </a:extLst>
          </p:cNvPr>
          <p:cNvSpPr txBox="1"/>
          <p:nvPr/>
        </p:nvSpPr>
        <p:spPr>
          <a:xfrm>
            <a:off x="4445320" y="6040842"/>
            <a:ext cx="1376564" cy="830997"/>
          </a:xfrm>
          <a:prstGeom prst="rect">
            <a:avLst/>
          </a:prstGeom>
          <a:noFill/>
        </p:spPr>
        <p:txBody>
          <a:bodyPr wrap="square" rtlCol="0">
            <a:spAutoFit/>
          </a:bodyPr>
          <a:lstStyle/>
          <a:p>
            <a:r>
              <a:rPr lang="en-US" sz="2400" b="1" dirty="0">
                <a:solidFill>
                  <a:srgbClr val="FFFF00"/>
                </a:solidFill>
              </a:rPr>
              <a:t>D</a:t>
            </a:r>
            <a:r>
              <a:rPr lang="en-US" b="1" dirty="0">
                <a:solidFill>
                  <a:srgbClr val="FFFF00"/>
                </a:solidFill>
              </a:rPr>
              <a:t> h </a:t>
            </a:r>
            <a:r>
              <a:rPr lang="fa-IR" sz="1200" b="1" dirty="0">
                <a:solidFill>
                  <a:srgbClr val="FFFF00"/>
                </a:solidFill>
              </a:rPr>
              <a:t>15</a:t>
            </a:r>
            <a:r>
              <a:rPr lang="en-US" sz="1200" b="1" dirty="0">
                <a:solidFill>
                  <a:srgbClr val="FFFF00"/>
                </a:solidFill>
              </a:rPr>
              <a:t>min</a:t>
            </a:r>
            <a:r>
              <a:rPr lang="en-US" b="1" dirty="0">
                <a:solidFill>
                  <a:srgbClr val="FFFF00"/>
                </a:solidFill>
              </a:rPr>
              <a:t> </a:t>
            </a:r>
            <a:r>
              <a:rPr lang="fa-IR" sz="1200" b="1" dirty="0">
                <a:solidFill>
                  <a:srgbClr val="FFFF00"/>
                </a:solidFill>
              </a:rPr>
              <a:t>زمان ماندگاری در بیمارستان</a:t>
            </a:r>
            <a:endParaRPr lang="en-US" sz="1200" b="1" dirty="0">
              <a:solidFill>
                <a:srgbClr val="FFFF00"/>
              </a:solidFill>
            </a:endParaRPr>
          </a:p>
        </p:txBody>
      </p:sp>
      <p:pic>
        <p:nvPicPr>
          <p:cNvPr id="27" name="Picture 26">
            <a:extLst>
              <a:ext uri="{FF2B5EF4-FFF2-40B4-BE49-F238E27FC236}">
                <a16:creationId xmlns:a16="http://schemas.microsoft.com/office/drawing/2014/main" id="{D0DA0466-AFF5-4172-949C-16A03265F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94" y="4582633"/>
            <a:ext cx="2353334" cy="2223461"/>
          </a:xfrm>
          <a:prstGeom prst="rect">
            <a:avLst/>
          </a:prstGeom>
        </p:spPr>
      </p:pic>
    </p:spTree>
    <p:extLst>
      <p:ext uri="{BB962C8B-B14F-4D97-AF65-F5344CB8AC3E}">
        <p14:creationId xmlns:p14="http://schemas.microsoft.com/office/powerpoint/2010/main" val="133113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500"/>
                                  </p:iterate>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iterate type="lt">
                                    <p:tmAbs val="500"/>
                                  </p:iterate>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500"/>
                                  </p:iterate>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iterate type="lt">
                                    <p:tmAbs val="500"/>
                                  </p:iterate>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500"/>
                                  </p:iterate>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iterate type="lt">
                                    <p:tmAbs val="500"/>
                                  </p:iterate>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iterate type="lt">
                                    <p:tmAbs val="500"/>
                                  </p:iterate>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iterate type="lt">
                                    <p:tmAbs val="500"/>
                                  </p:iterate>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type="lt">
                                    <p:tmAbs val="500"/>
                                  </p:iterate>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iterate type="lt">
                                    <p:tmAbs val="500"/>
                                  </p:iterate>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type="lt">
                                    <p:tmAbs val="500"/>
                                  </p:iterate>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iterate type="lt">
                                    <p:tmAbs val="500"/>
                                  </p:iterate>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iterate type="lt">
                                    <p:tmAbs val="500"/>
                                  </p:iterate>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iterate type="lt">
                                    <p:tmAbs val="500"/>
                                  </p:iterate>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iterate type="lt">
                                    <p:tmAbs val="500"/>
                                  </p:iterate>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iterate type="lt">
                                    <p:tmAbs val="500"/>
                                  </p:iterate>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iterate type="lt">
                                    <p:tmAbs val="500"/>
                                  </p:iterate>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iterate type="lt">
                                    <p:tmAbs val="500"/>
                                  </p:iterate>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iterate type="lt">
                                    <p:tmAbs val="500"/>
                                  </p:iterate>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animBg="1"/>
      <p:bldP spid="10" grpId="0"/>
      <p:bldP spid="11" grpId="0" animBg="1"/>
      <p:bldP spid="12" grpId="0"/>
      <p:bldP spid="13" grpId="0" animBg="1"/>
      <p:bldP spid="14" grpId="0"/>
      <p:bldP spid="15" grpId="0" animBg="1"/>
      <p:bldP spid="16" grpId="0"/>
      <p:bldP spid="17" grpId="0" animBg="1"/>
      <p:bldP spid="19" grpId="0"/>
      <p:bldP spid="21" grpId="0" animBg="1"/>
      <p:bldP spid="22" grpId="0"/>
      <p:bldP spid="23" grpId="0" animBg="1"/>
      <p:bldP spid="24" grpId="0"/>
      <p:bldP spid="25"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EE89-B54D-4833-B9A7-44CA10600E9E}"/>
              </a:ext>
            </a:extLst>
          </p:cNvPr>
          <p:cNvSpPr>
            <a:spLocks noGrp="1"/>
          </p:cNvSpPr>
          <p:nvPr>
            <p:ph type="title"/>
          </p:nvPr>
        </p:nvSpPr>
        <p:spPr>
          <a:xfrm>
            <a:off x="838200" y="5579413"/>
            <a:ext cx="10515600" cy="842651"/>
          </a:xfrm>
        </p:spPr>
        <p:txBody>
          <a:bodyPr>
            <a:noAutofit/>
          </a:bodyPr>
          <a:lstStyle/>
          <a:p>
            <a:pPr algn="ctr"/>
            <a:r>
              <a:rPr lang="fa-IR" sz="3600" dirty="0"/>
              <a:t>با تشکر از توجه شما</a:t>
            </a:r>
            <a:br>
              <a:rPr lang="fa-IR" sz="3600" dirty="0"/>
            </a:br>
            <a:r>
              <a:rPr lang="fa-IR" sz="3600" dirty="0"/>
              <a:t>واحد ارتقا کیفیت و بازرسی اورژانس پیش بیمارستانی اردبیل - پارسی</a:t>
            </a:r>
            <a:endParaRPr lang="en-US" sz="3600" dirty="0"/>
          </a:p>
        </p:txBody>
      </p:sp>
      <p:pic>
        <p:nvPicPr>
          <p:cNvPr id="6" name="Picture 5">
            <a:extLst>
              <a:ext uri="{FF2B5EF4-FFF2-40B4-BE49-F238E27FC236}">
                <a16:creationId xmlns:a16="http://schemas.microsoft.com/office/drawing/2014/main" id="{73761A4F-5DD2-436F-9FCE-96FA0A13F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9591" y="125716"/>
            <a:ext cx="1824751" cy="1180570"/>
          </a:xfrm>
          <a:prstGeom prst="rect">
            <a:avLst/>
          </a:prstGeom>
        </p:spPr>
      </p:pic>
      <p:pic>
        <p:nvPicPr>
          <p:cNvPr id="9" name="Picture 8">
            <a:extLst>
              <a:ext uri="{FF2B5EF4-FFF2-40B4-BE49-F238E27FC236}">
                <a16:creationId xmlns:a16="http://schemas.microsoft.com/office/drawing/2014/main" id="{F1F9A63E-761C-4C0F-9345-63BFBC569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05000" cy="1905000"/>
          </a:xfrm>
          <a:prstGeom prst="rect">
            <a:avLst/>
          </a:prstGeom>
        </p:spPr>
      </p:pic>
      <p:pic>
        <p:nvPicPr>
          <p:cNvPr id="11" name="Picture 10">
            <a:extLst>
              <a:ext uri="{FF2B5EF4-FFF2-40B4-BE49-F238E27FC236}">
                <a16:creationId xmlns:a16="http://schemas.microsoft.com/office/drawing/2014/main" id="{B367BA21-98EC-4150-B37C-545D8C4F1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278586"/>
            <a:ext cx="8932273" cy="3549502"/>
          </a:xfrm>
          <a:prstGeom prst="rect">
            <a:avLst/>
          </a:prstGeom>
        </p:spPr>
      </p:pic>
      <p:sp>
        <p:nvSpPr>
          <p:cNvPr id="14" name="Title 1">
            <a:extLst>
              <a:ext uri="{FF2B5EF4-FFF2-40B4-BE49-F238E27FC236}">
                <a16:creationId xmlns:a16="http://schemas.microsoft.com/office/drawing/2014/main" id="{668122A8-33CD-4BA2-9F13-7900BE4FAD46}"/>
              </a:ext>
            </a:extLst>
          </p:cNvPr>
          <p:cNvSpPr txBox="1">
            <a:spLocks/>
          </p:cNvSpPr>
          <p:nvPr/>
        </p:nvSpPr>
        <p:spPr>
          <a:xfrm>
            <a:off x="952500" y="4611850"/>
            <a:ext cx="10515600" cy="96756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endParaRPr lang="en-US" dirty="0"/>
          </a:p>
        </p:txBody>
      </p:sp>
      <p:sp>
        <p:nvSpPr>
          <p:cNvPr id="15" name="Title 1">
            <a:extLst>
              <a:ext uri="{FF2B5EF4-FFF2-40B4-BE49-F238E27FC236}">
                <a16:creationId xmlns:a16="http://schemas.microsoft.com/office/drawing/2014/main" id="{2969C8DB-9483-48E6-AE3D-DABDBFFDF95D}"/>
              </a:ext>
            </a:extLst>
          </p:cNvPr>
          <p:cNvSpPr txBox="1">
            <a:spLocks/>
          </p:cNvSpPr>
          <p:nvPr/>
        </p:nvSpPr>
        <p:spPr>
          <a:xfrm>
            <a:off x="932016" y="5210564"/>
            <a:ext cx="10515600" cy="24393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fa-IR" sz="2800" dirty="0">
                <a:solidFill>
                  <a:srgbClr val="C00000"/>
                </a:solidFill>
              </a:rPr>
              <a:t>  روا مدار پ‍س از مدت تو گفته شود             که دیر ماند فلانی و هیچ کار نکرد     </a:t>
            </a:r>
            <a:br>
              <a:rPr lang="fa-IR" dirty="0"/>
            </a:br>
            <a:endParaRPr lang="en-US" dirty="0"/>
          </a:p>
        </p:txBody>
      </p:sp>
    </p:spTree>
    <p:extLst>
      <p:ext uri="{BB962C8B-B14F-4D97-AF65-F5344CB8AC3E}">
        <p14:creationId xmlns:p14="http://schemas.microsoft.com/office/powerpoint/2010/main" val="68282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2FC6-B95E-4DA6-BCF7-F97932A0FF69}"/>
              </a:ext>
            </a:extLst>
          </p:cNvPr>
          <p:cNvSpPr>
            <a:spLocks noGrp="1"/>
          </p:cNvSpPr>
          <p:nvPr>
            <p:ph type="title"/>
          </p:nvPr>
        </p:nvSpPr>
        <p:spPr>
          <a:xfrm>
            <a:off x="913775" y="618517"/>
            <a:ext cx="10364451" cy="962089"/>
          </a:xfrm>
        </p:spPr>
        <p:txBody>
          <a:bodyPr>
            <a:normAutofit/>
          </a:bodyPr>
          <a:lstStyle/>
          <a:p>
            <a:pPr algn="ctr"/>
            <a:r>
              <a:rPr lang="fa-IR" sz="4800" dirty="0">
                <a:cs typeface="B Titr" panose="00000700000000000000" pitchFamily="2" charset="-78"/>
              </a:rPr>
              <a:t>مقدمه</a:t>
            </a:r>
            <a:endParaRPr lang="en-US" sz="4800" dirty="0">
              <a:cs typeface="B Titr" panose="00000700000000000000" pitchFamily="2" charset="-78"/>
            </a:endParaRPr>
          </a:p>
        </p:txBody>
      </p:sp>
      <p:sp>
        <p:nvSpPr>
          <p:cNvPr id="3" name="Content Placeholder 2">
            <a:extLst>
              <a:ext uri="{FF2B5EF4-FFF2-40B4-BE49-F238E27FC236}">
                <a16:creationId xmlns:a16="http://schemas.microsoft.com/office/drawing/2014/main" id="{248B5EF3-4EFE-4632-B7E8-3D5FAC41391D}"/>
              </a:ext>
            </a:extLst>
          </p:cNvPr>
          <p:cNvSpPr>
            <a:spLocks noGrp="1"/>
          </p:cNvSpPr>
          <p:nvPr>
            <p:ph idx="1"/>
          </p:nvPr>
        </p:nvSpPr>
        <p:spPr>
          <a:xfrm>
            <a:off x="838200" y="1825625"/>
            <a:ext cx="10515600" cy="3875264"/>
          </a:xfrm>
        </p:spPr>
        <p:txBody>
          <a:bodyPr>
            <a:normAutofit/>
          </a:bodyPr>
          <a:lstStyle/>
          <a:p>
            <a:pPr marL="0" indent="0" algn="r" rtl="1">
              <a:buNone/>
            </a:pPr>
            <a:r>
              <a:rPr lang="fa-IR" b="1" dirty="0">
                <a:solidFill>
                  <a:srgbClr val="FF0000"/>
                </a:solidFill>
                <a:cs typeface="B Nazanin" panose="00000400000000000000" pitchFamily="2" charset="-78"/>
              </a:rPr>
              <a:t>زمان</a:t>
            </a:r>
            <a:r>
              <a:rPr lang="fa-IR" dirty="0">
                <a:cs typeface="B Nazanin" panose="00000400000000000000" pitchFamily="2" charset="-78"/>
              </a:rPr>
              <a:t> در ارایه خدمات به مددجویان در اورژانس پیش بیمارستانی،  با توجه به نوع عملکرد سیستم </a:t>
            </a:r>
            <a:r>
              <a:rPr lang="en-US" dirty="0">
                <a:cs typeface="B Nazanin" panose="00000400000000000000" pitchFamily="2" charset="-78"/>
              </a:rPr>
              <a:t> EMS</a:t>
            </a:r>
            <a:r>
              <a:rPr lang="fa-IR" dirty="0">
                <a:cs typeface="B Nazanin" panose="00000400000000000000" pitchFamily="2" charset="-78"/>
              </a:rPr>
              <a:t> </a:t>
            </a:r>
            <a:r>
              <a:rPr lang="en-US" u="sng" dirty="0">
                <a:cs typeface="B Nazanin" panose="00000400000000000000" pitchFamily="2" charset="-78"/>
              </a:rPr>
              <a:t>pre Hospital </a:t>
            </a:r>
            <a:r>
              <a:rPr lang="fa-IR" u="sng" dirty="0">
                <a:cs typeface="B Nazanin" panose="00000400000000000000" pitchFamily="2" charset="-78"/>
              </a:rPr>
              <a:t> </a:t>
            </a:r>
          </a:p>
          <a:p>
            <a:pPr marL="0" indent="0" algn="r" rtl="1">
              <a:buNone/>
            </a:pPr>
            <a:r>
              <a:rPr lang="fa-IR" u="sng" dirty="0">
                <a:cs typeface="B Nazanin" panose="00000400000000000000" pitchFamily="2" charset="-78"/>
              </a:rPr>
              <a:t>اهمیت کلیدی دارد ، به دلیل:</a:t>
            </a:r>
          </a:p>
          <a:p>
            <a:pPr marL="0" indent="0" algn="ctr" rtl="1">
              <a:buNone/>
            </a:pPr>
            <a:endParaRPr lang="fa-IR" u="sng" dirty="0">
              <a:cs typeface="B Nazanin" panose="00000400000000000000" pitchFamily="2" charset="-78"/>
            </a:endParaRPr>
          </a:p>
          <a:p>
            <a:pPr marL="0" indent="0" algn="r" rtl="1">
              <a:buNone/>
            </a:pPr>
            <a:r>
              <a:rPr lang="fa-IR" dirty="0">
                <a:cs typeface="B Nazanin" panose="00000400000000000000" pitchFamily="2" charset="-78"/>
              </a:rPr>
              <a:t>1- ماهیت حوادث ( غیر قابل پیش بینی، غیر منتظره، ناگهانی بودن)</a:t>
            </a:r>
          </a:p>
          <a:p>
            <a:pPr marL="0" indent="0" algn="r" rtl="1">
              <a:buNone/>
            </a:pPr>
            <a:r>
              <a:rPr lang="fa-IR" dirty="0">
                <a:cs typeface="B Nazanin" panose="00000400000000000000" pitchFamily="2" charset="-78"/>
              </a:rPr>
              <a:t>2-اهمیت اقدامات به موقع  وفوری پزشکی</a:t>
            </a:r>
          </a:p>
          <a:p>
            <a:pPr marL="0" indent="0" algn="r" rtl="1">
              <a:buNone/>
            </a:pPr>
            <a:r>
              <a:rPr lang="fa-IR" dirty="0">
                <a:cs typeface="B Nazanin" panose="00000400000000000000" pitchFamily="2" charset="-78"/>
              </a:rPr>
              <a:t>( مرگ و زندگی مصدوم یا بیمار به امداد رسانی در زمان کوتاه بستگی دارد </a:t>
            </a:r>
            <a:r>
              <a:rPr lang="en-US" dirty="0">
                <a:cs typeface="B Nazanin" panose="00000400000000000000" pitchFamily="2" charset="-78"/>
              </a:rPr>
              <a:t>Golden time </a:t>
            </a:r>
            <a:r>
              <a:rPr lang="fa-IR" dirty="0">
                <a:cs typeface="B Nazanin" panose="00000400000000000000" pitchFamily="2" charset="-78"/>
              </a:rPr>
              <a:t>)  </a:t>
            </a:r>
          </a:p>
          <a:p>
            <a:pPr marL="0" indent="0" algn="r" rtl="1">
              <a:buNone/>
            </a:pPr>
            <a:endParaRPr lang="fa-IR" dirty="0">
              <a:cs typeface="B Nazanin" panose="00000400000000000000" pitchFamily="2" charset="-78"/>
            </a:endParaRPr>
          </a:p>
        </p:txBody>
      </p:sp>
      <p:pic>
        <p:nvPicPr>
          <p:cNvPr id="7" name="Picture 6">
            <a:extLst>
              <a:ext uri="{FF2B5EF4-FFF2-40B4-BE49-F238E27FC236}">
                <a16:creationId xmlns:a16="http://schemas.microsoft.com/office/drawing/2014/main" id="{A6DA272F-F6AB-4CFA-8CDA-F0E5FF485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2107" y="125716"/>
            <a:ext cx="2092235" cy="1353626"/>
          </a:xfrm>
          <a:prstGeom prst="rect">
            <a:avLst/>
          </a:prstGeom>
        </p:spPr>
      </p:pic>
      <p:pic>
        <p:nvPicPr>
          <p:cNvPr id="8" name="Picture 7">
            <a:extLst>
              <a:ext uri="{FF2B5EF4-FFF2-40B4-BE49-F238E27FC236}">
                <a16:creationId xmlns:a16="http://schemas.microsoft.com/office/drawing/2014/main" id="{76A40FDA-5A42-4A87-9602-F42485B6321C}"/>
              </a:ext>
            </a:extLst>
          </p:cNvPr>
          <p:cNvPicPr>
            <a:picLocks noChangeAspect="1"/>
          </p:cNvPicPr>
          <p:nvPr/>
        </p:nvPicPr>
        <p:blipFill>
          <a:blip r:embed="rId3"/>
          <a:stretch>
            <a:fillRect/>
          </a:stretch>
        </p:blipFill>
        <p:spPr>
          <a:xfrm>
            <a:off x="214076" y="303721"/>
            <a:ext cx="1549409" cy="1549409"/>
          </a:xfrm>
          <a:prstGeom prst="rect">
            <a:avLst/>
          </a:prstGeom>
        </p:spPr>
      </p:pic>
      <p:pic>
        <p:nvPicPr>
          <p:cNvPr id="10" name="Picture 9">
            <a:extLst>
              <a:ext uri="{FF2B5EF4-FFF2-40B4-BE49-F238E27FC236}">
                <a16:creationId xmlns:a16="http://schemas.microsoft.com/office/drawing/2014/main" id="{1EA9BA54-7004-4B4F-BE38-66A418611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559267">
            <a:off x="335173" y="3056348"/>
            <a:ext cx="2863770" cy="1993900"/>
          </a:xfrm>
          <a:prstGeom prst="rect">
            <a:avLst/>
          </a:prstGeom>
        </p:spPr>
      </p:pic>
      <p:pic>
        <p:nvPicPr>
          <p:cNvPr id="12" name="Picture 11">
            <a:extLst>
              <a:ext uri="{FF2B5EF4-FFF2-40B4-BE49-F238E27FC236}">
                <a16:creationId xmlns:a16="http://schemas.microsoft.com/office/drawing/2014/main" id="{87FAD471-4167-49EE-9521-EC8ED76FD2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0949" y="4750893"/>
            <a:ext cx="4101737" cy="1920240"/>
          </a:xfrm>
          <a:prstGeom prst="rect">
            <a:avLst/>
          </a:prstGeom>
        </p:spPr>
      </p:pic>
      <p:pic>
        <p:nvPicPr>
          <p:cNvPr id="14" name="Picture 13">
            <a:extLst>
              <a:ext uri="{FF2B5EF4-FFF2-40B4-BE49-F238E27FC236}">
                <a16:creationId xmlns:a16="http://schemas.microsoft.com/office/drawing/2014/main" id="{F084EAEF-8F45-4B90-A4E0-2DCF5EAD7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177137">
            <a:off x="4476576" y="2694019"/>
            <a:ext cx="1378977" cy="1008190"/>
          </a:xfrm>
          <a:prstGeom prst="rect">
            <a:avLst/>
          </a:prstGeom>
        </p:spPr>
      </p:pic>
    </p:spTree>
    <p:extLst>
      <p:ext uri="{BB962C8B-B14F-4D97-AF65-F5344CB8AC3E}">
        <p14:creationId xmlns:p14="http://schemas.microsoft.com/office/powerpoint/2010/main" val="853018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9DB1-6B9C-48F6-A303-2BF0613F2936}"/>
              </a:ext>
            </a:extLst>
          </p:cNvPr>
          <p:cNvSpPr>
            <a:spLocks noGrp="1"/>
          </p:cNvSpPr>
          <p:nvPr>
            <p:ph type="title"/>
          </p:nvPr>
        </p:nvSpPr>
        <p:spPr>
          <a:xfrm>
            <a:off x="1365956" y="857956"/>
            <a:ext cx="8906933" cy="4854222"/>
          </a:xfrm>
        </p:spPr>
        <p:txBody>
          <a:bodyPr>
            <a:normAutofit/>
          </a:bodyPr>
          <a:lstStyle/>
          <a:p>
            <a:pPr lvl="0" algn="r" rtl="1">
              <a:spcBef>
                <a:spcPts val="1000"/>
              </a:spcBef>
            </a:pPr>
            <a:r>
              <a:rPr lang="fa-IR" sz="2800" dirty="0">
                <a:solidFill>
                  <a:prstClr val="black"/>
                </a:solidFill>
                <a:latin typeface="Calibri" panose="020F0502020204030204"/>
                <a:ea typeface="+mn-ea"/>
                <a:cs typeface="B Nazanin" panose="00000400000000000000" pitchFamily="2" charset="-78"/>
              </a:rPr>
              <a:t>تعریف فرآیند:</a:t>
            </a:r>
            <a:br>
              <a:rPr lang="fa-IR" sz="2800" dirty="0">
                <a:solidFill>
                  <a:prstClr val="black"/>
                </a:solidFill>
                <a:latin typeface="Calibri" panose="020F0502020204030204"/>
                <a:ea typeface="+mn-ea"/>
                <a:cs typeface="B Nazanin" panose="00000400000000000000" pitchFamily="2" charset="-78"/>
              </a:rPr>
            </a:br>
            <a:r>
              <a:rPr lang="fa-IR" sz="2800" dirty="0">
                <a:solidFill>
                  <a:prstClr val="black"/>
                </a:solidFill>
                <a:latin typeface="Calibri" panose="020F0502020204030204"/>
                <a:ea typeface="+mn-ea"/>
                <a:cs typeface="B Nazanin" panose="00000400000000000000" pitchFamily="2" charset="-78"/>
              </a:rPr>
              <a:t>  </a:t>
            </a:r>
            <a:r>
              <a:rPr lang="fa-IR" sz="2400" dirty="0">
                <a:solidFill>
                  <a:prstClr val="black"/>
                </a:solidFill>
                <a:latin typeface="Calibri" panose="020F0502020204030204"/>
                <a:ea typeface="+mn-ea"/>
                <a:cs typeface="B Nazanin" panose="00000400000000000000" pitchFamily="2" charset="-78"/>
              </a:rPr>
              <a:t>عبارت است از مجموعه فعالیت های مرتبط با هم یا موثر بر هم که ورودی را به خروجی یا خروجی ها تبدیل می کند.</a:t>
            </a:r>
            <a:br>
              <a:rPr lang="en-US" sz="2400" dirty="0">
                <a:solidFill>
                  <a:prstClr val="black"/>
                </a:solidFill>
                <a:latin typeface="Calibri" panose="020F0502020204030204"/>
                <a:ea typeface="+mn-ea"/>
                <a:cs typeface="B Nazanin" panose="00000400000000000000" pitchFamily="2" charset="-78"/>
              </a:rPr>
            </a:br>
            <a:r>
              <a:rPr lang="fa-IR" sz="2400" dirty="0">
                <a:solidFill>
                  <a:prstClr val="black"/>
                </a:solidFill>
                <a:latin typeface="Calibri" panose="020F0502020204030204"/>
                <a:ea typeface="+mn-ea"/>
                <a:cs typeface="B Nazanin" panose="00000400000000000000" pitchFamily="2" charset="-78"/>
              </a:rPr>
              <a:t>هر فرایند با یک فعالیت مشخص آغاز و با یک فعالیت مشخص نیز پایان می یابد. تشخیص این فعالیتها از اهمیت ویژه ای برای شناسایی فرایند برخوردار است. به منظور تأکید بر ضرورت تشخیص فعالیتهای آغاز کننده و خاتمه دهنده، فرایند را به عنوان مجموعه فعالیتهای به هم پیوسته ای که با یک فعالیت مشخص آغاز میشود و با یک فعالیت مشخص پایان می یابد، نیز تعریف کرده اند.</a:t>
            </a:r>
            <a:br>
              <a:rPr lang="fa-IR" sz="2400" dirty="0">
                <a:solidFill>
                  <a:prstClr val="black"/>
                </a:solidFill>
                <a:latin typeface="Calibri" panose="020F0502020204030204"/>
                <a:ea typeface="+mn-ea"/>
                <a:cs typeface="B Nazanin" panose="00000400000000000000" pitchFamily="2" charset="-78"/>
              </a:rPr>
            </a:br>
            <a:r>
              <a:rPr lang="fa-IR" sz="2400" dirty="0">
                <a:solidFill>
                  <a:prstClr val="black"/>
                </a:solidFill>
                <a:latin typeface="Calibri" panose="020F0502020204030204"/>
                <a:ea typeface="+mn-ea"/>
                <a:cs typeface="B Nazanin" panose="00000400000000000000" pitchFamily="2" charset="-78"/>
              </a:rPr>
              <a:t>هر فرایند قابل تقسیم به فرایندهای کوچکتر است و خود نیز میتواند جزیی از یک فرایند بزرگتر باشد</a:t>
            </a:r>
            <a:endParaRPr lang="en-US" sz="2400" dirty="0">
              <a:solidFill>
                <a:prstClr val="black"/>
              </a:solidFill>
              <a:latin typeface="Calibri" panose="020F0502020204030204"/>
              <a:ea typeface="+mn-ea"/>
              <a:cs typeface="B Nazanin" panose="00000400000000000000" pitchFamily="2" charset="-78"/>
            </a:endParaRPr>
          </a:p>
        </p:txBody>
      </p:sp>
      <p:pic>
        <p:nvPicPr>
          <p:cNvPr id="4" name="Picture 3">
            <a:extLst>
              <a:ext uri="{FF2B5EF4-FFF2-40B4-BE49-F238E27FC236}">
                <a16:creationId xmlns:a16="http://schemas.microsoft.com/office/drawing/2014/main" id="{F086FA43-B0C6-492C-8627-41386DF7E3B0}"/>
              </a:ext>
            </a:extLst>
          </p:cNvPr>
          <p:cNvPicPr>
            <a:picLocks noChangeAspect="1"/>
          </p:cNvPicPr>
          <p:nvPr/>
        </p:nvPicPr>
        <p:blipFill>
          <a:blip r:embed="rId2"/>
          <a:stretch>
            <a:fillRect/>
          </a:stretch>
        </p:blipFill>
        <p:spPr>
          <a:xfrm>
            <a:off x="10272889" y="339634"/>
            <a:ext cx="2097206" cy="1353429"/>
          </a:xfrm>
          <a:prstGeom prst="rect">
            <a:avLst/>
          </a:prstGeom>
        </p:spPr>
      </p:pic>
      <p:pic>
        <p:nvPicPr>
          <p:cNvPr id="5" name="Picture 4">
            <a:extLst>
              <a:ext uri="{FF2B5EF4-FFF2-40B4-BE49-F238E27FC236}">
                <a16:creationId xmlns:a16="http://schemas.microsoft.com/office/drawing/2014/main" id="{91982ADD-ADA8-4C02-A511-6C11126E021E}"/>
              </a:ext>
            </a:extLst>
          </p:cNvPr>
          <p:cNvPicPr>
            <a:picLocks noChangeAspect="1"/>
          </p:cNvPicPr>
          <p:nvPr/>
        </p:nvPicPr>
        <p:blipFill>
          <a:blip r:embed="rId3"/>
          <a:stretch>
            <a:fillRect/>
          </a:stretch>
        </p:blipFill>
        <p:spPr>
          <a:xfrm>
            <a:off x="272652" y="293668"/>
            <a:ext cx="1530021" cy="1530021"/>
          </a:xfrm>
          <a:prstGeom prst="rect">
            <a:avLst/>
          </a:prstGeom>
        </p:spPr>
      </p:pic>
    </p:spTree>
    <p:extLst>
      <p:ext uri="{BB962C8B-B14F-4D97-AF65-F5344CB8AC3E}">
        <p14:creationId xmlns:p14="http://schemas.microsoft.com/office/powerpoint/2010/main" val="99195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5659-C014-4473-A557-498350F591F9}"/>
              </a:ext>
            </a:extLst>
          </p:cNvPr>
          <p:cNvSpPr>
            <a:spLocks noGrp="1"/>
          </p:cNvSpPr>
          <p:nvPr>
            <p:ph type="title"/>
          </p:nvPr>
        </p:nvSpPr>
        <p:spPr>
          <a:xfrm>
            <a:off x="838200" y="1392865"/>
            <a:ext cx="10515600" cy="5007935"/>
          </a:xfrm>
        </p:spPr>
        <p:txBody>
          <a:bodyPr>
            <a:normAutofit/>
          </a:bodyPr>
          <a:lstStyle/>
          <a:p>
            <a:pPr algn="r" rtl="1"/>
            <a:r>
              <a:rPr lang="fa-IR" sz="2700" dirty="0"/>
              <a:t>مرکز ارتباطات:</a:t>
            </a:r>
            <a:br>
              <a:rPr lang="fa-IR" sz="2700" dirty="0"/>
            </a:br>
            <a:br>
              <a:rPr lang="fa-IR" sz="2700" dirty="0"/>
            </a:br>
            <a:r>
              <a:rPr lang="fa-IR" sz="2700" dirty="0"/>
              <a:t>واحد اطلاع رسانی و فراخوان اورژانس 115 و هماهنگ کننده کدهای عملیاتی اورژانس 115 بوده که موظف است پس از تماس افراد نیازمند، اقدام مقتضی را با هماهنگی واحدهای ذیربط به عمل آورد. </a:t>
            </a:r>
            <a:br>
              <a:rPr lang="fa-IR" sz="2700" dirty="0"/>
            </a:br>
            <a:r>
              <a:rPr lang="fa-IR" sz="2700" dirty="0"/>
              <a:t>واحدهای ارتباطات در مراکز استان ها، شهرهای دارای دانشگاه علوم پزشکی و خدمات بهداشتی درمانی و شهرهای با جمعیت بیش از 250 هزار نفر به صورت مستقل در یک مکان مناسب قرار می گیرد. </a:t>
            </a:r>
            <a:br>
              <a:rPr lang="fa-IR" sz="2700" dirty="0"/>
            </a:br>
            <a:r>
              <a:rPr lang="fa-IR" sz="2700" dirty="0"/>
              <a:t>در شهرهای کوچک ممکن است بر حسب شرایط موجود واحدهای تریاژ تلفنی، واحد راهبری و هدایت آمبولا نس و پذیرش در هم ادغام گردند.</a:t>
            </a:r>
            <a:br>
              <a:rPr lang="fa-IR" sz="2700" dirty="0"/>
            </a:br>
            <a:br>
              <a:rPr lang="fa-IR" dirty="0"/>
            </a:br>
            <a:endParaRPr lang="en-US" dirty="0"/>
          </a:p>
        </p:txBody>
      </p:sp>
      <p:pic>
        <p:nvPicPr>
          <p:cNvPr id="4" name="Picture 3">
            <a:extLst>
              <a:ext uri="{FF2B5EF4-FFF2-40B4-BE49-F238E27FC236}">
                <a16:creationId xmlns:a16="http://schemas.microsoft.com/office/drawing/2014/main" id="{BC25F957-1D9C-43FA-94EC-29A1D7ED2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2354" y="125716"/>
            <a:ext cx="1651988" cy="1068797"/>
          </a:xfrm>
          <a:prstGeom prst="rect">
            <a:avLst/>
          </a:prstGeom>
        </p:spPr>
      </p:pic>
      <p:pic>
        <p:nvPicPr>
          <p:cNvPr id="5" name="Picture 4">
            <a:extLst>
              <a:ext uri="{FF2B5EF4-FFF2-40B4-BE49-F238E27FC236}">
                <a16:creationId xmlns:a16="http://schemas.microsoft.com/office/drawing/2014/main" id="{D721ED3D-2D35-4494-B88C-FF366DA81D9B}"/>
              </a:ext>
            </a:extLst>
          </p:cNvPr>
          <p:cNvPicPr>
            <a:picLocks noChangeAspect="1"/>
          </p:cNvPicPr>
          <p:nvPr/>
        </p:nvPicPr>
        <p:blipFill>
          <a:blip r:embed="rId3"/>
          <a:stretch>
            <a:fillRect/>
          </a:stretch>
        </p:blipFill>
        <p:spPr>
          <a:xfrm>
            <a:off x="494722" y="457200"/>
            <a:ext cx="1399394" cy="1399394"/>
          </a:xfrm>
          <a:prstGeom prst="rect">
            <a:avLst/>
          </a:prstGeom>
        </p:spPr>
      </p:pic>
    </p:spTree>
    <p:extLst>
      <p:ext uri="{BB962C8B-B14F-4D97-AF65-F5344CB8AC3E}">
        <p14:creationId xmlns:p14="http://schemas.microsoft.com/office/powerpoint/2010/main" val="377064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C908E-7131-4556-B401-A1613C7B3829}"/>
              </a:ext>
            </a:extLst>
          </p:cNvPr>
          <p:cNvSpPr>
            <a:spLocks noGrp="1"/>
          </p:cNvSpPr>
          <p:nvPr>
            <p:ph type="title"/>
          </p:nvPr>
        </p:nvSpPr>
        <p:spPr>
          <a:xfrm>
            <a:off x="838200" y="365125"/>
            <a:ext cx="10515600" cy="740662"/>
          </a:xfrm>
        </p:spPr>
        <p:txBody>
          <a:bodyPr/>
          <a:lstStyle/>
          <a:p>
            <a:pPr algn="ctr" rtl="1"/>
            <a:r>
              <a:rPr lang="fa-IR" dirty="0"/>
              <a:t>مرکز ارتباطات و فرماندهی عملیات</a:t>
            </a:r>
            <a:endParaRPr lang="en-US" dirty="0"/>
          </a:p>
        </p:txBody>
      </p:sp>
      <p:graphicFrame>
        <p:nvGraphicFramePr>
          <p:cNvPr id="6" name="Diagram 5">
            <a:extLst>
              <a:ext uri="{FF2B5EF4-FFF2-40B4-BE49-F238E27FC236}">
                <a16:creationId xmlns:a16="http://schemas.microsoft.com/office/drawing/2014/main" id="{2BE8EB09-E166-4CAF-A051-CC6C83A67B0E}"/>
              </a:ext>
            </a:extLst>
          </p:cNvPr>
          <p:cNvGraphicFramePr/>
          <p:nvPr>
            <p:extLst>
              <p:ext uri="{D42A27DB-BD31-4B8C-83A1-F6EECF244321}">
                <p14:modId xmlns:p14="http://schemas.microsoft.com/office/powerpoint/2010/main" val="438488708"/>
              </p:ext>
            </p:extLst>
          </p:nvPr>
        </p:nvGraphicFramePr>
        <p:xfrm>
          <a:off x="1584251" y="1350335"/>
          <a:ext cx="9090837" cy="5142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F0F97C8C-8A64-4F90-87BA-BFA34583EA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20735" y="125716"/>
            <a:ext cx="1703607" cy="1102193"/>
          </a:xfrm>
          <a:prstGeom prst="rect">
            <a:avLst/>
          </a:prstGeom>
        </p:spPr>
      </p:pic>
      <p:pic>
        <p:nvPicPr>
          <p:cNvPr id="7" name="Picture 6">
            <a:extLst>
              <a:ext uri="{FF2B5EF4-FFF2-40B4-BE49-F238E27FC236}">
                <a16:creationId xmlns:a16="http://schemas.microsoft.com/office/drawing/2014/main" id="{28BCEC73-378A-4E05-A779-A9EC9B84914D}"/>
              </a:ext>
            </a:extLst>
          </p:cNvPr>
          <p:cNvPicPr>
            <a:picLocks noChangeAspect="1"/>
          </p:cNvPicPr>
          <p:nvPr/>
        </p:nvPicPr>
        <p:blipFill>
          <a:blip r:embed="rId8"/>
          <a:stretch>
            <a:fillRect/>
          </a:stretch>
        </p:blipFill>
        <p:spPr>
          <a:xfrm>
            <a:off x="27469" y="4493624"/>
            <a:ext cx="2506725" cy="2243800"/>
          </a:xfrm>
          <a:prstGeom prst="rect">
            <a:avLst/>
          </a:prstGeom>
        </p:spPr>
      </p:pic>
    </p:spTree>
    <p:extLst>
      <p:ext uri="{BB962C8B-B14F-4D97-AF65-F5344CB8AC3E}">
        <p14:creationId xmlns:p14="http://schemas.microsoft.com/office/powerpoint/2010/main" val="719203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31F2-7809-4F3F-9B52-0F6E0B1EBDF3}"/>
              </a:ext>
            </a:extLst>
          </p:cNvPr>
          <p:cNvSpPr>
            <a:spLocks noGrp="1"/>
          </p:cNvSpPr>
          <p:nvPr>
            <p:ph type="title"/>
          </p:nvPr>
        </p:nvSpPr>
        <p:spPr>
          <a:xfrm>
            <a:off x="838200" y="1325525"/>
            <a:ext cx="10515600" cy="1864242"/>
          </a:xfrm>
        </p:spPr>
        <p:txBody>
          <a:bodyPr>
            <a:normAutofit/>
          </a:bodyPr>
          <a:lstStyle/>
          <a:p>
            <a:pPr algn="r"/>
            <a:r>
              <a:rPr lang="fa-IR" dirty="0">
                <a:solidFill>
                  <a:srgbClr val="555555"/>
                </a:solidFill>
                <a:latin typeface="IRANSansWeb"/>
              </a:rPr>
              <a:t> </a:t>
            </a:r>
            <a:r>
              <a:rPr lang="fa-IR" sz="2800" dirty="0">
                <a:solidFill>
                  <a:srgbClr val="555555"/>
                </a:solidFill>
                <a:latin typeface="IRANSansWeb"/>
              </a:rPr>
              <a:t>با توجه به اهمیت نقش و عملکرد اورژانس پیش بیمارستانی در سلامت جامعه و نیز لزوم بررسی مستمر عملکرد آن مخصوصاً در شاخص‌های تأثیرگذار در فرآیند خدمات‌رسانی به بیماران، مدیریت زمان با هدف رعایت استانداردهای زماني ارائه خدمات اورژانس پیش بيمارستاني ضروری و لازم است و بایستی در 80 درصد موارد رعایت گردد.</a:t>
            </a:r>
            <a:endParaRPr lang="en-US" dirty="0"/>
          </a:p>
        </p:txBody>
      </p:sp>
      <p:sp>
        <p:nvSpPr>
          <p:cNvPr id="3" name="Title 1">
            <a:extLst>
              <a:ext uri="{FF2B5EF4-FFF2-40B4-BE49-F238E27FC236}">
                <a16:creationId xmlns:a16="http://schemas.microsoft.com/office/drawing/2014/main" id="{92223670-4B46-4514-9D94-FBD4BB84B65A}"/>
              </a:ext>
            </a:extLst>
          </p:cNvPr>
          <p:cNvSpPr txBox="1">
            <a:spLocks/>
          </p:cNvSpPr>
          <p:nvPr/>
        </p:nvSpPr>
        <p:spPr>
          <a:xfrm>
            <a:off x="1203252" y="3429000"/>
            <a:ext cx="10515600" cy="99229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a-IR" dirty="0">
                <a:solidFill>
                  <a:srgbClr val="555555"/>
                </a:solidFill>
                <a:latin typeface="IRANSansWeb"/>
              </a:rPr>
              <a:t> </a:t>
            </a:r>
            <a:r>
              <a:rPr lang="fa-IR" sz="3500" dirty="0">
                <a:solidFill>
                  <a:srgbClr val="555555"/>
                </a:solidFill>
                <a:latin typeface="IRANSansWeb"/>
              </a:rPr>
              <a:t>نقاط زمانی</a:t>
            </a:r>
            <a:r>
              <a:rPr lang="fa-IR" dirty="0">
                <a:solidFill>
                  <a:srgbClr val="555555"/>
                </a:solidFill>
                <a:latin typeface="IRANSansWeb"/>
              </a:rPr>
              <a:t>: </a:t>
            </a:r>
            <a:r>
              <a:rPr lang="fa-IR" sz="3000" dirty="0">
                <a:solidFill>
                  <a:srgbClr val="555555"/>
                </a:solidFill>
                <a:latin typeface="IRANSansWeb"/>
              </a:rPr>
              <a:t>زمانهای های تاثیر گذار در فرآیند عملیات بصورت لحظات جداکننده فرآیند </a:t>
            </a:r>
            <a:endParaRPr lang="en-US" dirty="0"/>
          </a:p>
        </p:txBody>
      </p:sp>
      <p:sp>
        <p:nvSpPr>
          <p:cNvPr id="4" name="Title 1">
            <a:extLst>
              <a:ext uri="{FF2B5EF4-FFF2-40B4-BE49-F238E27FC236}">
                <a16:creationId xmlns:a16="http://schemas.microsoft.com/office/drawing/2014/main" id="{009A61ED-357C-45A3-B85F-C52DC2F64E2D}"/>
              </a:ext>
            </a:extLst>
          </p:cNvPr>
          <p:cNvSpPr txBox="1">
            <a:spLocks/>
          </p:cNvSpPr>
          <p:nvPr/>
        </p:nvSpPr>
        <p:spPr>
          <a:xfrm>
            <a:off x="1203252" y="4207023"/>
            <a:ext cx="10515600" cy="992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fa-IR" dirty="0">
                <a:solidFill>
                  <a:srgbClr val="555555"/>
                </a:solidFill>
                <a:latin typeface="IRANSansWeb"/>
              </a:rPr>
              <a:t> </a:t>
            </a:r>
            <a:r>
              <a:rPr lang="fa-IR" sz="3200" dirty="0">
                <a:solidFill>
                  <a:srgbClr val="555555"/>
                </a:solidFill>
                <a:latin typeface="IRANSansWeb"/>
              </a:rPr>
              <a:t>بازه های زمانی: </a:t>
            </a:r>
            <a:r>
              <a:rPr lang="fa-IR" sz="2800" dirty="0">
                <a:solidFill>
                  <a:srgbClr val="555555"/>
                </a:solidFill>
                <a:latin typeface="IRANSansWeb"/>
              </a:rPr>
              <a:t>مدت زمان صرف شده بین دو نقطه زمانی</a:t>
            </a:r>
            <a:endParaRPr lang="en-US" sz="3200" dirty="0">
              <a:solidFill>
                <a:srgbClr val="555555"/>
              </a:solidFill>
              <a:latin typeface="IRANSansWeb"/>
            </a:endParaRPr>
          </a:p>
        </p:txBody>
      </p:sp>
      <p:pic>
        <p:nvPicPr>
          <p:cNvPr id="6" name="Picture 5">
            <a:extLst>
              <a:ext uri="{FF2B5EF4-FFF2-40B4-BE49-F238E27FC236}">
                <a16:creationId xmlns:a16="http://schemas.microsoft.com/office/drawing/2014/main" id="{8480C286-4550-4F97-82A8-C3D862718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854" y="125715"/>
            <a:ext cx="1854488" cy="1199809"/>
          </a:xfrm>
          <a:prstGeom prst="rect">
            <a:avLst/>
          </a:prstGeom>
        </p:spPr>
      </p:pic>
      <p:pic>
        <p:nvPicPr>
          <p:cNvPr id="7" name="Picture 6">
            <a:extLst>
              <a:ext uri="{FF2B5EF4-FFF2-40B4-BE49-F238E27FC236}">
                <a16:creationId xmlns:a16="http://schemas.microsoft.com/office/drawing/2014/main" id="{491470D9-FA4D-485D-A584-6F2BA9023047}"/>
              </a:ext>
            </a:extLst>
          </p:cNvPr>
          <p:cNvPicPr>
            <a:picLocks noChangeAspect="1"/>
          </p:cNvPicPr>
          <p:nvPr/>
        </p:nvPicPr>
        <p:blipFill>
          <a:blip r:embed="rId3"/>
          <a:stretch>
            <a:fillRect/>
          </a:stretch>
        </p:blipFill>
        <p:spPr>
          <a:xfrm>
            <a:off x="138503" y="125715"/>
            <a:ext cx="1376788" cy="1376788"/>
          </a:xfrm>
          <a:prstGeom prst="rect">
            <a:avLst/>
          </a:prstGeom>
        </p:spPr>
      </p:pic>
    </p:spTree>
    <p:extLst>
      <p:ext uri="{BB962C8B-B14F-4D97-AF65-F5344CB8AC3E}">
        <p14:creationId xmlns:p14="http://schemas.microsoft.com/office/powerpoint/2010/main" val="249223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7603-7178-4C93-8B74-DEB1CBA5AD78}"/>
              </a:ext>
            </a:extLst>
          </p:cNvPr>
          <p:cNvSpPr>
            <a:spLocks noGrp="1"/>
          </p:cNvSpPr>
          <p:nvPr>
            <p:ph type="title"/>
          </p:nvPr>
        </p:nvSpPr>
        <p:spPr>
          <a:xfrm>
            <a:off x="838200" y="1360967"/>
            <a:ext cx="10515600" cy="637953"/>
          </a:xfrm>
        </p:spPr>
        <p:txBody>
          <a:bodyPr>
            <a:noAutofit/>
          </a:bodyPr>
          <a:lstStyle/>
          <a:p>
            <a:pPr algn="ctr"/>
            <a:r>
              <a:rPr lang="fa-IR" sz="3600" dirty="0">
                <a:cs typeface="B Lotus" panose="00000400000000000000" pitchFamily="2" charset="-78"/>
              </a:rPr>
              <a:t>جداول نقاط زمانی در فرآیند های عملیاتی اورژانس پیش بیمارستانی</a:t>
            </a:r>
            <a:endParaRPr lang="en-US" sz="3600" dirty="0">
              <a:cs typeface="B Lotus" panose="00000400000000000000" pitchFamily="2" charset="-78"/>
            </a:endParaRPr>
          </a:p>
        </p:txBody>
      </p:sp>
      <p:graphicFrame>
        <p:nvGraphicFramePr>
          <p:cNvPr id="3" name="Table 3">
            <a:extLst>
              <a:ext uri="{FF2B5EF4-FFF2-40B4-BE49-F238E27FC236}">
                <a16:creationId xmlns:a16="http://schemas.microsoft.com/office/drawing/2014/main" id="{5C272314-AE7E-45AA-A6AE-EFCB18AB24C1}"/>
              </a:ext>
            </a:extLst>
          </p:cNvPr>
          <p:cNvGraphicFramePr>
            <a:graphicFrameLocks noGrp="1"/>
          </p:cNvGraphicFramePr>
          <p:nvPr>
            <p:extLst>
              <p:ext uri="{D42A27DB-BD31-4B8C-83A1-F6EECF244321}">
                <p14:modId xmlns:p14="http://schemas.microsoft.com/office/powerpoint/2010/main" val="2256528987"/>
              </p:ext>
            </p:extLst>
          </p:nvPr>
        </p:nvGraphicFramePr>
        <p:xfrm>
          <a:off x="1318437" y="2179673"/>
          <a:ext cx="9144001" cy="4082904"/>
        </p:xfrm>
        <a:graphic>
          <a:graphicData uri="http://schemas.openxmlformats.org/drawingml/2006/table">
            <a:tbl>
              <a:tblPr firstRow="1" bandRow="1">
                <a:tableStyleId>{5FD0F851-EC5A-4D38-B0AD-8093EC10F338}</a:tableStyleId>
              </a:tblPr>
              <a:tblGrid>
                <a:gridCol w="7081284">
                  <a:extLst>
                    <a:ext uri="{9D8B030D-6E8A-4147-A177-3AD203B41FA5}">
                      <a16:colId xmlns:a16="http://schemas.microsoft.com/office/drawing/2014/main" val="4120321147"/>
                    </a:ext>
                  </a:extLst>
                </a:gridCol>
                <a:gridCol w="2062717">
                  <a:extLst>
                    <a:ext uri="{9D8B030D-6E8A-4147-A177-3AD203B41FA5}">
                      <a16:colId xmlns:a16="http://schemas.microsoft.com/office/drawing/2014/main" val="4183047317"/>
                    </a:ext>
                  </a:extLst>
                </a:gridCol>
              </a:tblGrid>
              <a:tr h="680484">
                <a:tc>
                  <a:txBody>
                    <a:bodyPr/>
                    <a:lstStyle/>
                    <a:p>
                      <a:pPr algn="ctr"/>
                      <a:r>
                        <a:rPr lang="fa-IR" sz="2400" dirty="0"/>
                        <a:t>لحظه برقراری تماس مددجو با 115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1" dirty="0"/>
                        <a:t>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718418234"/>
                  </a:ext>
                </a:extLst>
              </a:tr>
              <a:tr h="680484">
                <a:tc>
                  <a:txBody>
                    <a:bodyPr/>
                    <a:lstStyle/>
                    <a:p>
                      <a:pPr algn="ctr"/>
                      <a:r>
                        <a:rPr lang="en-US" sz="2400" b="1" dirty="0"/>
                        <a:t>T1 </a:t>
                      </a:r>
                      <a:r>
                        <a:rPr lang="fa-IR" sz="2400" b="1" dirty="0"/>
                        <a:t>لحظه پاسخگویی پرستارتریاژتلفنی</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1" dirty="0"/>
                        <a:t>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644604664"/>
                  </a:ext>
                </a:extLst>
              </a:tr>
              <a:tr h="680484">
                <a:tc>
                  <a:txBody>
                    <a:bodyPr/>
                    <a:lstStyle/>
                    <a:p>
                      <a:pPr algn="ctr"/>
                      <a:r>
                        <a:rPr lang="fa-IR" dirty="0"/>
                        <a:t>لحظه تعیین تکلیف پرستارتریاژتلفنی</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t1a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9965646"/>
                  </a:ext>
                </a:extLst>
              </a:tr>
              <a:tr h="680484">
                <a:tc>
                  <a:txBody>
                    <a:bodyPr/>
                    <a:lstStyle/>
                    <a:p>
                      <a:pPr algn="ctr" rtl="1"/>
                      <a:r>
                        <a:rPr lang="fa-IR" dirty="0"/>
                        <a:t>لحظه</a:t>
                      </a:r>
                      <a:r>
                        <a:rPr lang="en-US" dirty="0"/>
                        <a:t> </a:t>
                      </a:r>
                      <a:r>
                        <a:rPr lang="fa-IR" dirty="0"/>
                        <a:t>ارسال فایل به 50-10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T1b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2863600"/>
                  </a:ext>
                </a:extLst>
              </a:tr>
              <a:tr h="680484">
                <a:tc>
                  <a:txBody>
                    <a:bodyPr/>
                    <a:lstStyle/>
                    <a:p>
                      <a:pPr algn="ctr" rtl="1"/>
                      <a:r>
                        <a:rPr lang="fa-IR" dirty="0"/>
                        <a:t>لحظه دریافت پیام پرستار توسط 50-10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t1c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5072007"/>
                  </a:ext>
                </a:extLst>
              </a:tr>
              <a:tr h="680484">
                <a:tc>
                  <a:txBody>
                    <a:bodyPr/>
                    <a:lstStyle/>
                    <a:p>
                      <a:pPr algn="ctr" rtl="1"/>
                      <a:r>
                        <a:rPr lang="fa-IR" dirty="0"/>
                        <a:t>لحظه تصمیم گیری 50-10 و ارسال به تریاژ تلفنی</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t1d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7681481"/>
                  </a:ext>
                </a:extLst>
              </a:tr>
            </a:tbl>
          </a:graphicData>
        </a:graphic>
      </p:graphicFrame>
      <p:pic>
        <p:nvPicPr>
          <p:cNvPr id="5" name="Picture 4">
            <a:extLst>
              <a:ext uri="{FF2B5EF4-FFF2-40B4-BE49-F238E27FC236}">
                <a16:creationId xmlns:a16="http://schemas.microsoft.com/office/drawing/2014/main" id="{542BEFA6-03A7-43A2-89AC-3F68C0D3D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789" y="125716"/>
            <a:ext cx="1769553" cy="1144858"/>
          </a:xfrm>
          <a:prstGeom prst="rect">
            <a:avLst/>
          </a:prstGeom>
        </p:spPr>
      </p:pic>
      <p:pic>
        <p:nvPicPr>
          <p:cNvPr id="6" name="Picture 5">
            <a:extLst>
              <a:ext uri="{FF2B5EF4-FFF2-40B4-BE49-F238E27FC236}">
                <a16:creationId xmlns:a16="http://schemas.microsoft.com/office/drawing/2014/main" id="{4D273BF9-5D86-4714-90AC-37B0532B8AA9}"/>
              </a:ext>
            </a:extLst>
          </p:cNvPr>
          <p:cNvPicPr>
            <a:picLocks noChangeAspect="1"/>
          </p:cNvPicPr>
          <p:nvPr/>
        </p:nvPicPr>
        <p:blipFill>
          <a:blip r:embed="rId3"/>
          <a:stretch>
            <a:fillRect/>
          </a:stretch>
        </p:blipFill>
        <p:spPr>
          <a:xfrm>
            <a:off x="138503" y="125716"/>
            <a:ext cx="1285348" cy="1285348"/>
          </a:xfrm>
          <a:prstGeom prst="rect">
            <a:avLst/>
          </a:prstGeom>
        </p:spPr>
      </p:pic>
    </p:spTree>
    <p:extLst>
      <p:ext uri="{BB962C8B-B14F-4D97-AF65-F5344CB8AC3E}">
        <p14:creationId xmlns:p14="http://schemas.microsoft.com/office/powerpoint/2010/main" val="290268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6AC29-8E2E-4C25-AD48-DC745027A5DE}"/>
              </a:ext>
            </a:extLst>
          </p:cNvPr>
          <p:cNvSpPr>
            <a:spLocks noGrp="1"/>
          </p:cNvSpPr>
          <p:nvPr>
            <p:ph type="title"/>
          </p:nvPr>
        </p:nvSpPr>
        <p:spPr>
          <a:xfrm>
            <a:off x="838200" y="365126"/>
            <a:ext cx="10515600" cy="719396"/>
          </a:xfrm>
        </p:spPr>
        <p:txBody>
          <a:bodyPr/>
          <a:lstStyle/>
          <a:p>
            <a:pPr algn="ctr" rtl="1"/>
            <a:r>
              <a:rPr lang="fa-IR" sz="3600" dirty="0">
                <a:solidFill>
                  <a:prstClr val="black"/>
                </a:solidFill>
              </a:rPr>
              <a:t>جداول نقاط زمانی در فرآیند های عملیاتی اورژانس پیش بیمارستانی</a:t>
            </a:r>
            <a:endParaRPr lang="en-US" dirty="0"/>
          </a:p>
        </p:txBody>
      </p:sp>
      <p:sp>
        <p:nvSpPr>
          <p:cNvPr id="3" name="Title 1">
            <a:extLst>
              <a:ext uri="{FF2B5EF4-FFF2-40B4-BE49-F238E27FC236}">
                <a16:creationId xmlns:a16="http://schemas.microsoft.com/office/drawing/2014/main" id="{195707D2-9ADC-4481-BCAB-5E318219397B}"/>
              </a:ext>
            </a:extLst>
          </p:cNvPr>
          <p:cNvSpPr txBox="1">
            <a:spLocks/>
          </p:cNvSpPr>
          <p:nvPr/>
        </p:nvSpPr>
        <p:spPr>
          <a:xfrm>
            <a:off x="1118190" y="1977656"/>
            <a:ext cx="10515600" cy="1451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graphicFrame>
        <p:nvGraphicFramePr>
          <p:cNvPr id="6" name="Table 6">
            <a:extLst>
              <a:ext uri="{FF2B5EF4-FFF2-40B4-BE49-F238E27FC236}">
                <a16:creationId xmlns:a16="http://schemas.microsoft.com/office/drawing/2014/main" id="{CA5CDCC7-1136-4D51-BAA8-4E4221C40E42}"/>
              </a:ext>
            </a:extLst>
          </p:cNvPr>
          <p:cNvGraphicFramePr>
            <a:graphicFrameLocks noGrp="1"/>
          </p:cNvGraphicFramePr>
          <p:nvPr>
            <p:extLst>
              <p:ext uri="{D42A27DB-BD31-4B8C-83A1-F6EECF244321}">
                <p14:modId xmlns:p14="http://schemas.microsoft.com/office/powerpoint/2010/main" val="552906819"/>
              </p:ext>
            </p:extLst>
          </p:nvPr>
        </p:nvGraphicFramePr>
        <p:xfrm>
          <a:off x="2032000" y="1201480"/>
          <a:ext cx="8128000" cy="5148284"/>
        </p:xfrm>
        <a:graphic>
          <a:graphicData uri="http://schemas.openxmlformats.org/drawingml/2006/table">
            <a:tbl>
              <a:tblPr firstRow="1" bandRow="1">
                <a:tableStyleId>{5FD0F851-EC5A-4D38-B0AD-8093EC10F338}</a:tableStyleId>
              </a:tblPr>
              <a:tblGrid>
                <a:gridCol w="6240130">
                  <a:extLst>
                    <a:ext uri="{9D8B030D-6E8A-4147-A177-3AD203B41FA5}">
                      <a16:colId xmlns:a16="http://schemas.microsoft.com/office/drawing/2014/main" val="445932170"/>
                    </a:ext>
                  </a:extLst>
                </a:gridCol>
                <a:gridCol w="1887870">
                  <a:extLst>
                    <a:ext uri="{9D8B030D-6E8A-4147-A177-3AD203B41FA5}">
                      <a16:colId xmlns:a16="http://schemas.microsoft.com/office/drawing/2014/main" val="3705777174"/>
                    </a:ext>
                  </a:extLst>
                </a:gridCol>
              </a:tblGrid>
              <a:tr h="432960">
                <a:tc>
                  <a:txBody>
                    <a:bodyPr/>
                    <a:lstStyle/>
                    <a:p>
                      <a:pPr algn="ctr"/>
                      <a:r>
                        <a:rPr lang="fa-IR" sz="2400" dirty="0"/>
                        <a:t>لحظه آدرس گیری از مددجو</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dirty="0"/>
                        <a:t>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867800144"/>
                  </a:ext>
                </a:extLst>
              </a:tr>
              <a:tr h="346368">
                <a:tc>
                  <a:txBody>
                    <a:bodyPr/>
                    <a:lstStyle/>
                    <a:p>
                      <a:pPr algn="ctr"/>
                      <a:r>
                        <a:rPr lang="fa-IR" dirty="0"/>
                        <a:t>لحظه ثبت کلید ارسال</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a:t>t2a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7293519"/>
                  </a:ext>
                </a:extLst>
              </a:tr>
              <a:tr h="388657">
                <a:tc>
                  <a:txBody>
                    <a:bodyPr/>
                    <a:lstStyle/>
                    <a:p>
                      <a:pPr algn="ctr"/>
                      <a:r>
                        <a:rPr lang="fa-IR" dirty="0"/>
                        <a:t>شروع مشاوره با توجه به مشکل اصلی بیمار</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0791667"/>
                  </a:ext>
                </a:extLst>
              </a:tr>
              <a:tr h="346368">
                <a:tc>
                  <a:txBody>
                    <a:bodyPr/>
                    <a:lstStyle/>
                    <a:p>
                      <a:pPr algn="ctr" rtl="1"/>
                      <a:r>
                        <a:rPr lang="fa-IR" dirty="0"/>
                        <a:t>لحظه ثبت هریک از کلیدهای بستن فایل </a:t>
                      </a:r>
                      <a:r>
                        <a:rPr lang="en-US" dirty="0"/>
                        <a:t>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t2c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33704"/>
                  </a:ext>
                </a:extLst>
              </a:tr>
              <a:tr h="527774">
                <a:tc>
                  <a:txBody>
                    <a:bodyPr/>
                    <a:lstStyle/>
                    <a:p>
                      <a:pPr algn="ctr"/>
                      <a:r>
                        <a:rPr lang="fa-IR" sz="2400" b="1" dirty="0"/>
                        <a:t>لحظه ارسال فایل به واحد اعزام و راهبری آمبولانس</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b="1" dirty="0"/>
                        <a:t>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558580358"/>
                  </a:ext>
                </a:extLst>
              </a:tr>
              <a:tr h="346368">
                <a:tc>
                  <a:txBody>
                    <a:bodyPr/>
                    <a:lstStyle/>
                    <a:p>
                      <a:pPr algn="ctr"/>
                      <a:r>
                        <a:rPr lang="fa-IR" dirty="0"/>
                        <a:t>لحظه نمایش پرونده جدید در واحد اعزام و راهبری آمبولانس</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t3a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0677032"/>
                  </a:ext>
                </a:extLst>
              </a:tr>
              <a:tr h="346368">
                <a:tc>
                  <a:txBody>
                    <a:bodyPr/>
                    <a:lstStyle/>
                    <a:p>
                      <a:pPr algn="ctr"/>
                      <a:r>
                        <a:rPr lang="fa-IR" dirty="0"/>
                        <a:t>لحظه دریافت فایل در واحد اعزام و راهبری آمبولانس</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2734961"/>
                  </a:ext>
                </a:extLst>
              </a:tr>
              <a:tr h="396545">
                <a:tc>
                  <a:txBody>
                    <a:bodyPr/>
                    <a:lstStyle/>
                    <a:p>
                      <a:pPr algn="ctr"/>
                      <a:r>
                        <a:rPr lang="fa-IR" dirty="0"/>
                        <a:t>لحظه جابجایی پرونده جدید بین جایگاههای مختلف واحد اعزام و راهبری</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t3c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924247"/>
                  </a:ext>
                </a:extLst>
              </a:tr>
              <a:tr h="346368">
                <a:tc>
                  <a:txBody>
                    <a:bodyPr/>
                    <a:lstStyle/>
                    <a:p>
                      <a:pPr algn="ctr"/>
                      <a:r>
                        <a:rPr lang="fa-IR" dirty="0"/>
                        <a:t>لحظه اعلام ماموریت به پایگاه</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t3d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7226"/>
                  </a:ext>
                </a:extLst>
              </a:tr>
              <a:tr h="3397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mn-lt"/>
                          <a:ea typeface="+mn-ea"/>
                          <a:cs typeface="+mn-cs"/>
                        </a:rPr>
                        <a:t>لحظه اعلام دریافت ماموریت توسط پایگاه</a:t>
                      </a:r>
                      <a:endParaRPr kumimoji="0" lang="en-US" sz="1800" b="1" i="0" u="none" strike="noStrike" kern="1200" cap="none" spc="0" normalizeH="0" baseline="0" noProof="0" dirty="0">
                        <a:ln>
                          <a:noFill/>
                        </a:ln>
                        <a:solidFill>
                          <a:prstClr val="black"/>
                        </a:solidFill>
                        <a:effectLst/>
                        <a:uLnTx/>
                        <a:uFillTx/>
                        <a:latin typeface="+mn-lt"/>
                        <a:ea typeface="+mn-ea"/>
                        <a:cs typeface="+mn-cs"/>
                      </a:endParaRPr>
                    </a:p>
                    <a:p>
                      <a:pPr algn="ct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20000"/>
                      </a:schemeClr>
                    </a:solidFill>
                  </a:tcPr>
                </a:tc>
                <a:tc>
                  <a:txBody>
                    <a:bodyPr/>
                    <a:lstStyle/>
                    <a:p>
                      <a:pPr algn="ctr"/>
                      <a:r>
                        <a:rPr lang="en-US" b="1" dirty="0"/>
                        <a:t>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20000"/>
                      </a:schemeClr>
                    </a:solidFill>
                  </a:tcPr>
                </a:tc>
                <a:extLst>
                  <a:ext uri="{0D108BD9-81ED-4DB2-BD59-A6C34878D82A}">
                    <a16:rowId xmlns:a16="http://schemas.microsoft.com/office/drawing/2014/main" val="71256102"/>
                  </a:ext>
                </a:extLst>
              </a:tr>
              <a:tr h="381454">
                <a:tc>
                  <a:txBody>
                    <a:bodyPr/>
                    <a:lstStyle/>
                    <a:p>
                      <a:pPr algn="ctr"/>
                      <a:r>
                        <a:rPr lang="fa-IR" dirty="0"/>
                        <a:t>لحظه ثبت کد تکنسین های عملیاتی توسط اپراتور واحد اعزام و راهبری</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t4a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176572"/>
                  </a:ext>
                </a:extLst>
              </a:tr>
              <a:tr h="527774">
                <a:tc>
                  <a:txBody>
                    <a:bodyPr/>
                    <a:lstStyle/>
                    <a:p>
                      <a:pPr algn="ctr"/>
                      <a:r>
                        <a:rPr lang="fa-IR" b="1" dirty="0"/>
                        <a:t>لحظه 96-10 به سمت محل فوریت</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20000"/>
                      </a:schemeClr>
                    </a:solidFill>
                  </a:tcPr>
                </a:tc>
                <a:tc>
                  <a:txBody>
                    <a:bodyPr/>
                    <a:lstStyle/>
                    <a:p>
                      <a:pPr algn="ctr"/>
                      <a:r>
                        <a:rPr lang="en-US" b="1" dirty="0"/>
                        <a:t>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20000"/>
                      </a:schemeClr>
                    </a:solidFill>
                  </a:tcPr>
                </a:tc>
                <a:extLst>
                  <a:ext uri="{0D108BD9-81ED-4DB2-BD59-A6C34878D82A}">
                    <a16:rowId xmlns:a16="http://schemas.microsoft.com/office/drawing/2014/main" val="3230077062"/>
                  </a:ext>
                </a:extLst>
              </a:tr>
            </a:tbl>
          </a:graphicData>
        </a:graphic>
      </p:graphicFrame>
      <p:pic>
        <p:nvPicPr>
          <p:cNvPr id="7" name="Picture 6">
            <a:extLst>
              <a:ext uri="{FF2B5EF4-FFF2-40B4-BE49-F238E27FC236}">
                <a16:creationId xmlns:a16="http://schemas.microsoft.com/office/drawing/2014/main" id="{A1C89C2D-0A32-4DDA-B969-FFEEFAA43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2800" y="572284"/>
            <a:ext cx="1481981" cy="958806"/>
          </a:xfrm>
          <a:prstGeom prst="rect">
            <a:avLst/>
          </a:prstGeom>
        </p:spPr>
      </p:pic>
      <p:pic>
        <p:nvPicPr>
          <p:cNvPr id="8" name="Picture 7">
            <a:extLst>
              <a:ext uri="{FF2B5EF4-FFF2-40B4-BE49-F238E27FC236}">
                <a16:creationId xmlns:a16="http://schemas.microsoft.com/office/drawing/2014/main" id="{CF58C300-6363-4CDD-91F7-2CD6A7985884}"/>
              </a:ext>
            </a:extLst>
          </p:cNvPr>
          <p:cNvPicPr>
            <a:picLocks noChangeAspect="1"/>
          </p:cNvPicPr>
          <p:nvPr/>
        </p:nvPicPr>
        <p:blipFill>
          <a:blip r:embed="rId3"/>
          <a:stretch>
            <a:fillRect/>
          </a:stretch>
        </p:blipFill>
        <p:spPr>
          <a:xfrm>
            <a:off x="266206" y="1091180"/>
            <a:ext cx="1399394" cy="1399394"/>
          </a:xfrm>
          <a:prstGeom prst="rect">
            <a:avLst/>
          </a:prstGeom>
        </p:spPr>
      </p:pic>
    </p:spTree>
    <p:extLst>
      <p:ext uri="{BB962C8B-B14F-4D97-AF65-F5344CB8AC3E}">
        <p14:creationId xmlns:p14="http://schemas.microsoft.com/office/powerpoint/2010/main" val="34623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CA96-7553-45D6-9AFE-0063793AD134}"/>
              </a:ext>
            </a:extLst>
          </p:cNvPr>
          <p:cNvSpPr>
            <a:spLocks noGrp="1"/>
          </p:cNvSpPr>
          <p:nvPr>
            <p:ph type="title"/>
          </p:nvPr>
        </p:nvSpPr>
        <p:spPr>
          <a:xfrm>
            <a:off x="838200" y="365125"/>
            <a:ext cx="10515600" cy="698131"/>
          </a:xfrm>
        </p:spPr>
        <p:txBody>
          <a:bodyPr/>
          <a:lstStyle/>
          <a:p>
            <a:pPr algn="ctr" rtl="1"/>
            <a:r>
              <a:rPr lang="fa-IR" sz="3600" dirty="0">
                <a:solidFill>
                  <a:prstClr val="black"/>
                </a:solidFill>
              </a:rPr>
              <a:t>جداول نقاط زمانی در فرآیند های عملیاتی اورژانس پیش بیمارستانی</a:t>
            </a:r>
            <a:endParaRPr lang="en-US" dirty="0"/>
          </a:p>
        </p:txBody>
      </p:sp>
      <p:graphicFrame>
        <p:nvGraphicFramePr>
          <p:cNvPr id="5" name="Table 5">
            <a:extLst>
              <a:ext uri="{FF2B5EF4-FFF2-40B4-BE49-F238E27FC236}">
                <a16:creationId xmlns:a16="http://schemas.microsoft.com/office/drawing/2014/main" id="{6D6A5D11-E541-46C6-AD95-8F395152471B}"/>
              </a:ext>
            </a:extLst>
          </p:cNvPr>
          <p:cNvGraphicFramePr>
            <a:graphicFrameLocks noGrp="1"/>
          </p:cNvGraphicFramePr>
          <p:nvPr>
            <p:extLst>
              <p:ext uri="{D42A27DB-BD31-4B8C-83A1-F6EECF244321}">
                <p14:modId xmlns:p14="http://schemas.microsoft.com/office/powerpoint/2010/main" val="4280459631"/>
              </p:ext>
            </p:extLst>
          </p:nvPr>
        </p:nvGraphicFramePr>
        <p:xfrm>
          <a:off x="1414131" y="1137684"/>
          <a:ext cx="9462976" cy="5132624"/>
        </p:xfrm>
        <a:graphic>
          <a:graphicData uri="http://schemas.openxmlformats.org/drawingml/2006/table">
            <a:tbl>
              <a:tblPr firstRow="1" bandRow="1">
                <a:tableStyleId>{5FD0F851-EC5A-4D38-B0AD-8093EC10F338}</a:tableStyleId>
              </a:tblPr>
              <a:tblGrid>
                <a:gridCol w="8106800">
                  <a:extLst>
                    <a:ext uri="{9D8B030D-6E8A-4147-A177-3AD203B41FA5}">
                      <a16:colId xmlns:a16="http://schemas.microsoft.com/office/drawing/2014/main" val="634582503"/>
                    </a:ext>
                  </a:extLst>
                </a:gridCol>
                <a:gridCol w="1356176">
                  <a:extLst>
                    <a:ext uri="{9D8B030D-6E8A-4147-A177-3AD203B41FA5}">
                      <a16:colId xmlns:a16="http://schemas.microsoft.com/office/drawing/2014/main" val="467954625"/>
                    </a:ext>
                  </a:extLst>
                </a:gridCol>
              </a:tblGrid>
              <a:tr h="463966">
                <a:tc>
                  <a:txBody>
                    <a:bodyPr/>
                    <a:lstStyle/>
                    <a:p>
                      <a:pPr algn="ctr" rtl="1"/>
                      <a:r>
                        <a:rPr lang="fa-IR" sz="2000" dirty="0"/>
                        <a:t>لحظه </a:t>
                      </a:r>
                      <a:r>
                        <a:rPr lang="en-US" sz="2000" dirty="0"/>
                        <a:t>10-97</a:t>
                      </a:r>
                      <a:r>
                        <a:rPr lang="fa-IR" sz="2000" dirty="0"/>
                        <a:t> محل فوریت</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6792989"/>
                  </a:ext>
                </a:extLst>
              </a:tr>
              <a:tr h="49296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dirty="0"/>
                        <a:t>لحظه </a:t>
                      </a:r>
                      <a:r>
                        <a:rPr lang="en-US" sz="1800" dirty="0"/>
                        <a:t>10-97</a:t>
                      </a:r>
                      <a:r>
                        <a:rPr lang="fa-IR" sz="1800" dirty="0"/>
                        <a:t> بالین بیمار</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t6a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408414"/>
                  </a:ext>
                </a:extLst>
              </a:tr>
              <a:tr h="463966">
                <a:tc>
                  <a:txBody>
                    <a:bodyPr/>
                    <a:lstStyle/>
                    <a:p>
                      <a:pPr algn="ctr" rtl="1"/>
                      <a:r>
                        <a:rPr lang="fa-IR" dirty="0"/>
                        <a:t>لحظه درخواست 50-10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T6b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3318683"/>
                  </a:ext>
                </a:extLst>
              </a:tr>
              <a:tr h="463966">
                <a:tc>
                  <a:txBody>
                    <a:bodyPr/>
                    <a:lstStyle/>
                    <a:p>
                      <a:pPr algn="ctr" rtl="1"/>
                      <a:r>
                        <a:rPr lang="fa-IR" dirty="0"/>
                        <a:t>لحظه شروع مشاوره با 50-10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t6c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164137"/>
                  </a:ext>
                </a:extLst>
              </a:tr>
              <a:tr h="463966">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dirty="0"/>
                        <a:t>لحظه اتمام مشاوره با 50-10 و تعیین نتیجه فوریت</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t6d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505921"/>
                  </a:ext>
                </a:extLst>
              </a:tr>
              <a:tr h="463966">
                <a:tc>
                  <a:txBody>
                    <a:bodyPr/>
                    <a:lstStyle/>
                    <a:p>
                      <a:pPr algn="ctr" rtl="1"/>
                      <a:r>
                        <a:rPr lang="fa-IR" dirty="0"/>
                        <a:t>لحظه انتخاب بخش مورد نیاز بیمار توسط پزشک 50-10  و ارسال پرونده بیمار به واحد پذیرش</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t6e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1744079"/>
                  </a:ext>
                </a:extLst>
              </a:tr>
              <a:tr h="463966">
                <a:tc>
                  <a:txBody>
                    <a:bodyPr/>
                    <a:lstStyle/>
                    <a:p>
                      <a:pPr algn="ctr" rtl="1"/>
                      <a:r>
                        <a:rPr lang="fa-IR" dirty="0"/>
                        <a:t>لحظه ارسال پیام از تکنسین به پذیرش جهت پیشنهاد بیمارستان مورد نظر از سوی پذیرش</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t6f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843702"/>
                  </a:ext>
                </a:extLst>
              </a:tr>
              <a:tr h="463966">
                <a:tc>
                  <a:txBody>
                    <a:bodyPr/>
                    <a:lstStyle/>
                    <a:p>
                      <a:pPr algn="ctr" rtl="1"/>
                      <a:r>
                        <a:rPr lang="fa-IR" dirty="0"/>
                        <a:t>لحظه اعلام بیمارستان مناسب به تکنسین</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t6g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415912"/>
                  </a:ext>
                </a:extLst>
              </a:tr>
              <a:tr h="463966">
                <a:tc>
                  <a:txBody>
                    <a:bodyPr/>
                    <a:lstStyle/>
                    <a:p>
                      <a:pPr algn="ctr" rtl="1"/>
                      <a:r>
                        <a:rPr lang="fa-IR" dirty="0"/>
                        <a:t>لحظه اعلام عدم موافقت بیمار با بیمارستان پذیرش داده شده</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t6h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9344140"/>
                  </a:ext>
                </a:extLst>
              </a:tr>
              <a:tr h="463966">
                <a:tc>
                  <a:txBody>
                    <a:bodyPr/>
                    <a:lstStyle/>
                    <a:p>
                      <a:pPr algn="ctr" rtl="1"/>
                      <a:r>
                        <a:rPr lang="fa-IR" dirty="0"/>
                        <a:t>دریافت اطلاعات توسط پذیرش و تصمیم گیری مجدد</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t6i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7872974"/>
                  </a:ext>
                </a:extLst>
              </a:tr>
              <a:tr h="463966">
                <a:tc>
                  <a:txBody>
                    <a:bodyPr/>
                    <a:lstStyle/>
                    <a:p>
                      <a:pPr algn="ctr" rtl="1"/>
                      <a:r>
                        <a:rPr lang="fa-IR" dirty="0"/>
                        <a:t>لحظه اعلام نهایی بیمارستان مناسب به تکنسین</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t6j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7841343"/>
                  </a:ext>
                </a:extLst>
              </a:tr>
            </a:tbl>
          </a:graphicData>
        </a:graphic>
      </p:graphicFrame>
      <p:pic>
        <p:nvPicPr>
          <p:cNvPr id="6" name="Picture 5">
            <a:extLst>
              <a:ext uri="{FF2B5EF4-FFF2-40B4-BE49-F238E27FC236}">
                <a16:creationId xmlns:a16="http://schemas.microsoft.com/office/drawing/2014/main" id="{0D81B391-208B-49DB-BED2-9D97E941B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7107" y="594486"/>
            <a:ext cx="1449111" cy="937540"/>
          </a:xfrm>
          <a:prstGeom prst="rect">
            <a:avLst/>
          </a:prstGeom>
        </p:spPr>
      </p:pic>
      <p:pic>
        <p:nvPicPr>
          <p:cNvPr id="7" name="Picture 6">
            <a:extLst>
              <a:ext uri="{FF2B5EF4-FFF2-40B4-BE49-F238E27FC236}">
                <a16:creationId xmlns:a16="http://schemas.microsoft.com/office/drawing/2014/main" id="{F54968BE-A877-41E9-9427-13BB1C7BB06C}"/>
              </a:ext>
            </a:extLst>
          </p:cNvPr>
          <p:cNvPicPr>
            <a:picLocks noChangeAspect="1"/>
          </p:cNvPicPr>
          <p:nvPr/>
        </p:nvPicPr>
        <p:blipFill>
          <a:blip r:embed="rId3"/>
          <a:stretch>
            <a:fillRect/>
          </a:stretch>
        </p:blipFill>
        <p:spPr>
          <a:xfrm>
            <a:off x="15240" y="1032441"/>
            <a:ext cx="1334633" cy="1334633"/>
          </a:xfrm>
          <a:prstGeom prst="rect">
            <a:avLst/>
          </a:prstGeom>
        </p:spPr>
      </p:pic>
    </p:spTree>
    <p:extLst>
      <p:ext uri="{BB962C8B-B14F-4D97-AF65-F5344CB8AC3E}">
        <p14:creationId xmlns:p14="http://schemas.microsoft.com/office/powerpoint/2010/main" val="384214819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443</TotalTime>
  <Words>1182</Words>
  <Application>Microsoft Office PowerPoint</Application>
  <PresentationFormat>Widescreen</PresentationFormat>
  <Paragraphs>172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 Mitra</vt:lpstr>
      <vt:lpstr>Calibri</vt:lpstr>
      <vt:lpstr>IRANSansWeb</vt:lpstr>
      <vt:lpstr>Tw Cen MT</vt:lpstr>
      <vt:lpstr>Droplet</vt:lpstr>
      <vt:lpstr>به نام خدا  </vt:lpstr>
      <vt:lpstr>مقدمه</vt:lpstr>
      <vt:lpstr>تعریف فرآیند:   عبارت است از مجموعه فعالیت های مرتبط با هم یا موثر بر هم که ورودی را به خروجی یا خروجی ها تبدیل می کند. هر فرایند با یک فعالیت مشخص آغاز و با یک فعالیت مشخص نیز پایان می یابد. تشخیص این فعالیتها از اهمیت ویژه ای برای شناسایی فرایند برخوردار است. به منظور تأکید بر ضرورت تشخیص فعالیتهای آغاز کننده و خاتمه دهنده، فرایند را به عنوان مجموعه فعالیتهای به هم پیوسته ای که با یک فعالیت مشخص آغاز میشود و با یک فعالیت مشخص پایان می یابد، نیز تعریف کرده اند. هر فرایند قابل تقسیم به فرایندهای کوچکتر است و خود نیز میتواند جزیی از یک فرایند بزرگتر باشد</vt:lpstr>
      <vt:lpstr>مرکز ارتباطات:  واحد اطلاع رسانی و فراخوان اورژانس 115 و هماهنگ کننده کدهای عملیاتی اورژانس 115 بوده که موظف است پس از تماس افراد نیازمند، اقدام مقتضی را با هماهنگی واحدهای ذیربط به عمل آورد.  واحدهای ارتباطات در مراکز استان ها، شهرهای دارای دانشگاه علوم پزشکی و خدمات بهداشتی درمانی و شهرهای با جمعیت بیش از 250 هزار نفر به صورت مستقل در یک مکان مناسب قرار می گیرد.  در شهرهای کوچک ممکن است بر حسب شرایط موجود واحدهای تریاژ تلفنی، واحد راهبری و هدایت آمبولا نس و پذیرش در هم ادغام گردند.  </vt:lpstr>
      <vt:lpstr>مرکز ارتباطات و فرماندهی عملیات</vt:lpstr>
      <vt:lpstr> با توجه به اهمیت نقش و عملکرد اورژانس پیش بیمارستانی در سلامت جامعه و نیز لزوم بررسی مستمر عملکرد آن مخصوصاً در شاخص‌های تأثیرگذار در فرآیند خدمات‌رسانی به بیماران، مدیریت زمان با هدف رعایت استانداردهای زماني ارائه خدمات اورژانس پیش بيمارستاني ضروری و لازم است و بایستی در 80 درصد موارد رعایت گردد.</vt:lpstr>
      <vt:lpstr>جداول نقاط زمانی در فرآیند های عملیاتی اورژانس پیش بیمارستانی</vt:lpstr>
      <vt:lpstr>جداول نقاط زمانی در فرآیند های عملیاتی اورژانس پیش بیمارستانی</vt:lpstr>
      <vt:lpstr>جداول نقاط زمانی در فرآیند های عملیاتی اورژانس پیش بیمارستانی</vt:lpstr>
      <vt:lpstr>جداول نقاط زمانی در فرآیند های عملیاتی اورژانس پیش بیمارستانی</vt:lpstr>
      <vt:lpstr>جدول بازه های زمانی اصلی در فرآیند های عملیاتی اورژانس پیش بیمارستانی</vt:lpstr>
      <vt:lpstr>PowerPoint Presentation</vt:lpstr>
      <vt:lpstr>با تشکر از توجه شما واحد ارتقا کیفیت و بازرسی اورژانس پیش بیمارستانی اردبیل - پارسی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زمان ها</dc:title>
  <dc:creator>aminparsi</dc:creator>
  <cp:lastModifiedBy>aminparsi</cp:lastModifiedBy>
  <cp:revision>46</cp:revision>
  <dcterms:created xsi:type="dcterms:W3CDTF">2020-05-30T05:06:35Z</dcterms:created>
  <dcterms:modified xsi:type="dcterms:W3CDTF">2020-06-01T05:35:51Z</dcterms:modified>
</cp:coreProperties>
</file>